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7" r:id="rId2"/>
  </p:sldMasterIdLst>
  <p:notesMasterIdLst>
    <p:notesMasterId r:id="rId27"/>
  </p:notesMasterIdLst>
  <p:sldIdLst>
    <p:sldId id="256" r:id="rId3"/>
    <p:sldId id="315" r:id="rId4"/>
    <p:sldId id="257" r:id="rId5"/>
    <p:sldId id="280" r:id="rId6"/>
    <p:sldId id="289" r:id="rId7"/>
    <p:sldId id="295" r:id="rId8"/>
    <p:sldId id="297" r:id="rId9"/>
    <p:sldId id="310" r:id="rId10"/>
    <p:sldId id="298" r:id="rId11"/>
    <p:sldId id="303" r:id="rId12"/>
    <p:sldId id="284" r:id="rId13"/>
    <p:sldId id="316" r:id="rId14"/>
    <p:sldId id="308" r:id="rId15"/>
    <p:sldId id="293" r:id="rId16"/>
    <p:sldId id="305" r:id="rId17"/>
    <p:sldId id="267" r:id="rId18"/>
    <p:sldId id="261" r:id="rId19"/>
    <p:sldId id="262" r:id="rId20"/>
    <p:sldId id="269" r:id="rId21"/>
    <p:sldId id="309" r:id="rId22"/>
    <p:sldId id="282" r:id="rId23"/>
    <p:sldId id="311" r:id="rId24"/>
    <p:sldId id="313" r:id="rId25"/>
    <p:sldId id="314"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94660"/>
  </p:normalViewPr>
  <p:slideViewPr>
    <p:cSldViewPr snapToGrid="0">
      <p:cViewPr varScale="1">
        <p:scale>
          <a:sx n="121" d="100"/>
          <a:sy n="121" d="100"/>
        </p:scale>
        <p:origin x="132" y="108"/>
      </p:cViewPr>
      <p:guideLst/>
    </p:cSldViewPr>
  </p:slideViewPr>
  <p:notesTextViewPr>
    <p:cViewPr>
      <p:scale>
        <a:sx n="1" d="1"/>
        <a:sy n="1" d="1"/>
      </p:scale>
      <p:origin x="0" y="0"/>
    </p:cViewPr>
  </p:notesTextViewPr>
  <p:sorterViewPr>
    <p:cViewPr>
      <p:scale>
        <a:sx n="90" d="100"/>
        <a:sy n="90" d="100"/>
      </p:scale>
      <p:origin x="0" y="-4596"/>
    </p:cViewPr>
  </p:sorterViewPr>
  <p:notesViewPr>
    <p:cSldViewPr snapToGrid="0">
      <p:cViewPr>
        <p:scale>
          <a:sx n="84" d="100"/>
          <a:sy n="84" d="100"/>
        </p:scale>
        <p:origin x="1988" y="-18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A7D281-9C95-4999-ACE9-8CA5FAD51BDF}" type="datetimeFigureOut">
              <a:rPr lang="en-IE" smtClean="0"/>
              <a:t>18/11/2020</a:t>
            </a:fld>
            <a:endParaRPr lang="en-IE"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7BA1DC-C90D-4A36-AB0E-2EDA7FA62C31}" type="slidenum">
              <a:rPr lang="en-IE" smtClean="0"/>
              <a:t>‹#›</a:t>
            </a:fld>
            <a:endParaRPr lang="en-IE" dirty="0"/>
          </a:p>
        </p:txBody>
      </p:sp>
    </p:spTree>
    <p:extLst>
      <p:ext uri="{BB962C8B-B14F-4D97-AF65-F5344CB8AC3E}">
        <p14:creationId xmlns:p14="http://schemas.microsoft.com/office/powerpoint/2010/main" val="2318059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palgrave.com/gp/book/9780230212497"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s://solidush2020.eu/about/" TargetMode="External"/><Relationship Id="rId5" Type="http://schemas.openxmlformats.org/officeDocument/2006/relationships/hyperlink" Target="http://irc-equality.ie/" TargetMode="External"/><Relationship Id="rId4" Type="http://schemas.openxmlformats.org/officeDocument/2006/relationships/hyperlink" Target="https://www.palgrave.com/gp/book/9780230275119"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doi-org.ucd.idm.oclc.org/10.1177/1368431018786379"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200" b="1" dirty="0"/>
              <a:t>Empirical Research on Care, Love and Solidarity Work and how neoliberal capitalism impacts on </a:t>
            </a:r>
            <a:r>
              <a:rPr lang="en-IE" b="1" dirty="0"/>
              <a:t>these</a:t>
            </a:r>
            <a:endParaRPr lang="en-IE" altLang="en-US" sz="1200" b="1" dirty="0"/>
          </a:p>
          <a:p>
            <a:r>
              <a:rPr lang="en-IE" altLang="en-US" sz="1200" dirty="0"/>
              <a:t>A series of studies of family caring, and institutional caring for </a:t>
            </a:r>
            <a:r>
              <a:rPr lang="en-IE" altLang="en-US" sz="1200" i="1" dirty="0"/>
              <a:t>Affective Equality: love, care and injustice </a:t>
            </a:r>
            <a:r>
              <a:rPr lang="en-IE" altLang="en-US" sz="1200" dirty="0"/>
              <a:t>(Lynch, Baker and Lyons. 2009) </a:t>
            </a:r>
            <a:r>
              <a:rPr lang="en-IE" altLang="en-US" sz="1200" dirty="0">
                <a:hlinkClick r:id="rId3"/>
              </a:rPr>
              <a:t>https://www.palgrave.com/gp/book/9780230212497</a:t>
            </a:r>
            <a:endParaRPr lang="en-IE" altLang="en-US" sz="1200" dirty="0"/>
          </a:p>
          <a:p>
            <a:endParaRPr lang="en-IE" altLang="en-US" sz="1200" dirty="0"/>
          </a:p>
          <a:p>
            <a:r>
              <a:rPr lang="en-IE" altLang="en-US" sz="1200" dirty="0"/>
              <a:t>A series of interviews with Senior Managers re the impact of neoliberalism on work and its relationship to caring (Lynch, Grummell and Devine2012, 2015) </a:t>
            </a:r>
            <a:r>
              <a:rPr lang="en-IE" altLang="en-US" sz="1200" i="1" dirty="0"/>
              <a:t>New Managerialism in Education: Commercialisation, Carelessness and Gender</a:t>
            </a:r>
            <a:r>
              <a:rPr lang="en-IE" altLang="en-US" sz="1200" dirty="0"/>
              <a:t>. </a:t>
            </a:r>
            <a:r>
              <a:rPr lang="en-IE" altLang="en-US" sz="1200" dirty="0">
                <a:hlinkClick r:id="rId4"/>
              </a:rPr>
              <a:t>https://www.palgrave.com/gp/book/9780230275119</a:t>
            </a:r>
            <a:endParaRPr lang="en-IE" altLang="en-US" sz="1200" dirty="0"/>
          </a:p>
          <a:p>
            <a:endParaRPr lang="en-IE" altLang="en-US" sz="1200" dirty="0"/>
          </a:p>
          <a:p>
            <a:r>
              <a:rPr lang="en-IE" altLang="en-US" sz="1200" dirty="0"/>
              <a:t>Study of the impact of the neoliberalisation of higher education on working, learning and caring (all occupations) for Equality in </a:t>
            </a:r>
            <a:r>
              <a:rPr lang="en-IE" altLang="en-US" sz="1200" i="1" dirty="0"/>
              <a:t>Working, Learning and Caring </a:t>
            </a:r>
            <a:r>
              <a:rPr lang="en-IE" altLang="en-US" sz="1200" dirty="0"/>
              <a:t>study 2014-2017 </a:t>
            </a:r>
            <a:r>
              <a:rPr lang="en-IE" altLang="en-US" sz="1200" dirty="0">
                <a:hlinkClick r:id="rId5"/>
              </a:rPr>
              <a:t>http://irc-equality.ie/</a:t>
            </a:r>
            <a:r>
              <a:rPr lang="en-IE" altLang="en-US" sz="1200" dirty="0"/>
              <a:t> </a:t>
            </a:r>
          </a:p>
          <a:p>
            <a:endParaRPr lang="en-IE" altLang="en-US" sz="1200" dirty="0"/>
          </a:p>
          <a:p>
            <a:r>
              <a:rPr lang="en-IE" altLang="en-US" sz="1200" dirty="0"/>
              <a:t>Studies of Solidarity organisations for EU Horizons 2020 project, SOLIDUS (five Irish case studies examining how civil society groups resisted austerity) </a:t>
            </a:r>
            <a:r>
              <a:rPr lang="en-IE" altLang="en-US" sz="1200" dirty="0">
                <a:hlinkClick r:id="rId6"/>
              </a:rPr>
              <a:t>https://solidush2020.eu/about/</a:t>
            </a:r>
            <a:endParaRPr lang="en-IE" altLang="en-US" sz="1200" dirty="0"/>
          </a:p>
          <a:p>
            <a:r>
              <a:rPr lang="en-IE" altLang="en-US" dirty="0"/>
              <a:t>Forthcoming book: </a:t>
            </a:r>
            <a:r>
              <a:rPr lang="en-IE" altLang="en-US" i="1" dirty="0"/>
              <a:t>Care and Capitalism</a:t>
            </a:r>
            <a:r>
              <a:rPr lang="en-IE" altLang="en-US" dirty="0"/>
              <a:t>. 2021 (Polity Press)</a:t>
            </a:r>
            <a:endParaRPr lang="en-IE" altLang="en-US" sz="1200" dirty="0"/>
          </a:p>
          <a:p>
            <a:endParaRPr lang="en-IE" dirty="0"/>
          </a:p>
        </p:txBody>
      </p:sp>
      <p:sp>
        <p:nvSpPr>
          <p:cNvPr id="4" name="Slide Number Placeholder 3"/>
          <p:cNvSpPr>
            <a:spLocks noGrp="1"/>
          </p:cNvSpPr>
          <p:nvPr>
            <p:ph type="sldNum" sz="quarter" idx="5"/>
          </p:nvPr>
        </p:nvSpPr>
        <p:spPr/>
        <p:txBody>
          <a:bodyPr/>
          <a:lstStyle/>
          <a:p>
            <a:fld id="{287BA1DC-C90D-4A36-AB0E-2EDA7FA62C31}" type="slidenum">
              <a:rPr lang="en-IE" smtClean="0"/>
              <a:t>1</a:t>
            </a:fld>
            <a:endParaRPr lang="en-IE" dirty="0"/>
          </a:p>
        </p:txBody>
      </p:sp>
    </p:spTree>
    <p:extLst>
      <p:ext uri="{BB962C8B-B14F-4D97-AF65-F5344CB8AC3E}">
        <p14:creationId xmlns:p14="http://schemas.microsoft.com/office/powerpoint/2010/main" val="42117065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35EC549E-E959-4605-ABAE-F5F63F3C93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E7EDAA63-F5E3-4A21-A2FF-D3645D94AD3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2" eaLnBrk="1" hangingPunct="1"/>
            <a:r>
              <a:rPr lang="en-GB" altLang="en-US" sz="1600" dirty="0"/>
              <a:t>You are defined by your capacity to consume on the market:  ideology of ‘consumers’  or ‘customers’ has entered education- Dep. of Ed. website uses this neoliberal terminology.</a:t>
            </a:r>
          </a:p>
          <a:p>
            <a:pPr marL="0" lvl="2" eaLnBrk="1" hangingPunct="1"/>
            <a:endParaRPr lang="en-GB" altLang="en-US" sz="1600" dirty="0"/>
          </a:p>
          <a:p>
            <a:pPr marL="0" lvl="2" eaLnBrk="1" hangingPunct="1"/>
            <a:endParaRPr lang="en-GB" altLang="en-US" sz="1600" dirty="0"/>
          </a:p>
          <a:p>
            <a:pPr eaLnBrk="1" hangingPunct="1"/>
            <a:endParaRPr lang="en-US" altLang="en-US" dirty="0"/>
          </a:p>
        </p:txBody>
      </p:sp>
      <p:sp>
        <p:nvSpPr>
          <p:cNvPr id="18436" name="Slide Number Placeholder 3">
            <a:extLst>
              <a:ext uri="{FF2B5EF4-FFF2-40B4-BE49-F238E27FC236}">
                <a16:creationId xmlns:a16="http://schemas.microsoft.com/office/drawing/2014/main" id="{BC9414C5-93E9-4F60-BD26-C4468FB3FE5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A55A1C67-7B43-4003-891D-E27D04EF8220}" type="slidenum">
              <a:rPr lang="en-US" altLang="en-US"/>
              <a:pPr/>
              <a:t>14</a:t>
            </a:fld>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2C04CED-C210-4240-9652-B16D30A6E96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5C268FB5-F124-42BB-83D4-3ED582BE925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IE" altLang="en-US" dirty="0"/>
              <a:t>QE – Quantitative Easing - has increased the net wealth of the richest 20 percent by roughly 30 percent [due to capital gains in bonds and equity markets]</a:t>
            </a:r>
          </a:p>
          <a:p>
            <a:r>
              <a:rPr lang="en-US" altLang="en-US" dirty="0"/>
              <a:t>Also, see Epstein, G. and Jayadev, A. (2005) ‘The Rise of Rentier Incomes in OECD Countries: Financialization,</a:t>
            </a:r>
          </a:p>
          <a:p>
            <a:r>
              <a:rPr lang="en-US" altLang="en-US" dirty="0"/>
              <a:t>Central Bank Policy and Labor Solidarity’. In Epstein, G. (ed.) </a:t>
            </a:r>
            <a:r>
              <a:rPr lang="en-US" altLang="en-US" i="1" dirty="0"/>
              <a:t>Financialization</a:t>
            </a:r>
          </a:p>
          <a:p>
            <a:r>
              <a:rPr lang="en-US" altLang="en-US" i="1" dirty="0"/>
              <a:t>and the World Economy, </a:t>
            </a:r>
            <a:r>
              <a:rPr lang="en-US" altLang="en-US" dirty="0"/>
              <a:t>Northampton (MA), Edward Elgar, pp. 46–74.</a:t>
            </a:r>
          </a:p>
          <a:p>
            <a:endParaRPr lang="en-IE" altLang="en-US" dirty="0"/>
          </a:p>
        </p:txBody>
      </p:sp>
      <p:sp>
        <p:nvSpPr>
          <p:cNvPr id="31748" name="Slide Number Placeholder 3">
            <a:extLst>
              <a:ext uri="{FF2B5EF4-FFF2-40B4-BE49-F238E27FC236}">
                <a16:creationId xmlns:a16="http://schemas.microsoft.com/office/drawing/2014/main" id="{DF4A43D1-2429-4124-8983-42791B0B93E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ED589A64-4EED-4451-B6F0-3B4F2D6F7A27}" type="slidenum">
              <a:rPr lang="en-US" altLang="en-US"/>
              <a:pPr/>
              <a:t>16</a:t>
            </a:fld>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AE6B8694-504C-4F96-AD9E-AE18CF9FF58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C9792B97-5A77-4C61-82F3-8115D18D04A8}"/>
              </a:ext>
            </a:extLst>
          </p:cNvPr>
          <p:cNvSpPr>
            <a:spLocks noGrp="1"/>
          </p:cNvSpPr>
          <p:nvPr>
            <p:ph type="body" idx="1"/>
          </p:nvPr>
        </p:nvSpPr>
        <p:spPr bwMode="auto">
          <a:xfrm>
            <a:off x="709613" y="4400550"/>
            <a:ext cx="5486400" cy="3600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*Susanne Soederberg, </a:t>
            </a:r>
            <a:r>
              <a:rPr lang="en-US" altLang="en-US" i="1" dirty="0"/>
              <a:t>Debtfare and the Poverty Industry </a:t>
            </a:r>
            <a:r>
              <a:rPr lang="en-US" altLang="en-US" dirty="0"/>
              <a:t>. Abingdon: Routledge (2014)</a:t>
            </a:r>
          </a:p>
          <a:p>
            <a:r>
              <a:rPr lang="en-US" altLang="en-US" dirty="0"/>
              <a:t>See also Sanchez Bajo, Claudia and Roelants, Bruno (2011</a:t>
            </a:r>
            <a:r>
              <a:rPr lang="en-US" altLang="en-US" i="1" dirty="0"/>
              <a:t>) Capital and the Debt Trap.  </a:t>
            </a:r>
            <a:r>
              <a:rPr lang="en-US" altLang="en-US" dirty="0"/>
              <a:t>Basingstoke: Palgrave Macmillan. </a:t>
            </a:r>
          </a:p>
        </p:txBody>
      </p:sp>
      <p:sp>
        <p:nvSpPr>
          <p:cNvPr id="26628" name="Slide Number Placeholder 3">
            <a:extLst>
              <a:ext uri="{FF2B5EF4-FFF2-40B4-BE49-F238E27FC236}">
                <a16:creationId xmlns:a16="http://schemas.microsoft.com/office/drawing/2014/main" id="{4027EEE0-938F-48C1-8B99-980BC05B78D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C953796C-B526-4216-8E9E-2F23A040C09F}" type="slidenum">
              <a:rPr lang="en-US" altLang="en-US"/>
              <a:pPr/>
              <a:t>17</a:t>
            </a:fld>
            <a:endParaRPr lang="en-US"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ADD72327-F81F-44A9-B8DD-D5856D265D5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C9FEDEF4-3F92-4FF2-895D-B715A3F6F17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IE" altLang="en-US" dirty="0"/>
              <a:t>Quotations from J. Mercille, and E. Murphy (2015) EMU convergence criteria are important factors that have supported privatisation</a:t>
            </a:r>
          </a:p>
          <a:p>
            <a:pPr eaLnBrk="1" hangingPunct="1">
              <a:spcBef>
                <a:spcPct val="0"/>
              </a:spcBef>
            </a:pPr>
            <a:r>
              <a:rPr lang="en-IE" altLang="en-US" dirty="0"/>
              <a:t>in the EU but they are not the only ones (Frangakis and Huffschmid 2009). The</a:t>
            </a:r>
          </a:p>
          <a:p>
            <a:pPr eaLnBrk="1" hangingPunct="1">
              <a:spcBef>
                <a:spcPct val="0"/>
              </a:spcBef>
            </a:pPr>
            <a:r>
              <a:rPr lang="en-IE" altLang="en-US" dirty="0"/>
              <a:t>Single European Act of 1987 established a common market and triggered a strong</a:t>
            </a:r>
          </a:p>
          <a:p>
            <a:pPr eaLnBrk="1" hangingPunct="1">
              <a:spcBef>
                <a:spcPct val="0"/>
              </a:spcBef>
            </a:pPr>
            <a:r>
              <a:rPr lang="en-IE" altLang="en-US" dirty="0"/>
              <a:t>push for deregulation.</a:t>
            </a:r>
          </a:p>
          <a:p>
            <a:pPr eaLnBrk="1" hangingPunct="1">
              <a:spcBef>
                <a:spcPct val="0"/>
              </a:spcBef>
            </a:pPr>
            <a:endParaRPr lang="en-IE" altLang="en-US" dirty="0"/>
          </a:p>
          <a:p>
            <a:pPr eaLnBrk="1" hangingPunct="1">
              <a:spcBef>
                <a:spcPct val="0"/>
              </a:spcBef>
            </a:pPr>
            <a:r>
              <a:rPr lang="en-IE" altLang="en-US" dirty="0"/>
              <a:t>Also, the liberalisation of financial markets permitted ever larger capital movements among member states and increased the influence of the financial sector in policy-making, which has pushed</a:t>
            </a:r>
          </a:p>
          <a:p>
            <a:pPr eaLnBrk="1" hangingPunct="1">
              <a:spcBef>
                <a:spcPct val="0"/>
              </a:spcBef>
            </a:pPr>
            <a:r>
              <a:rPr lang="en-IE" altLang="en-US" dirty="0"/>
              <a:t>for privatisation of public enterprises given the potential for increased stock market</a:t>
            </a:r>
          </a:p>
          <a:p>
            <a:pPr eaLnBrk="1" hangingPunct="1">
              <a:spcBef>
                <a:spcPct val="0"/>
              </a:spcBef>
            </a:pPr>
            <a:r>
              <a:rPr lang="en-IE" altLang="en-US" dirty="0"/>
              <a:t>activity and shareholder orientation in firm management. For instance, the EU has</a:t>
            </a:r>
          </a:p>
          <a:p>
            <a:pPr eaLnBrk="1" hangingPunct="1">
              <a:spcBef>
                <a:spcPct val="0"/>
              </a:spcBef>
            </a:pPr>
            <a:r>
              <a:rPr lang="en-IE" altLang="en-US" dirty="0"/>
              <a:t>encouraged pension reform from public systems to private capital-funded schemes</a:t>
            </a:r>
          </a:p>
        </p:txBody>
      </p:sp>
      <p:sp>
        <p:nvSpPr>
          <p:cNvPr id="18436" name="Slide Number Placeholder 3">
            <a:extLst>
              <a:ext uri="{FF2B5EF4-FFF2-40B4-BE49-F238E27FC236}">
                <a16:creationId xmlns:a16="http://schemas.microsoft.com/office/drawing/2014/main" id="{A3A44D5D-FB4B-4E76-AF47-15D066E1F36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7B713C-AE91-4862-ACF1-1862E526848D}" type="slidenum">
              <a:rPr lang="en-IE" altLang="en-US"/>
              <a:pPr>
                <a:spcBef>
                  <a:spcPct val="0"/>
                </a:spcBef>
              </a:pPr>
              <a:t>19</a:t>
            </a:fld>
            <a:endParaRPr lang="en-IE"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800" dirty="0">
                <a:effectLst/>
                <a:latin typeface="Calibri" panose="020F0502020204030204" pitchFamily="34" charset="0"/>
                <a:ea typeface="Calibri" panose="020F0502020204030204" pitchFamily="34" charset="0"/>
                <a:cs typeface="Times New Roman" panose="02020603050405020304" pitchFamily="18" charset="0"/>
              </a:rPr>
              <a:t>The enticement and excitement of capitalism culturally is that it offers choices, especially in consumption terms. Even if such choices are between equally valueless goods, choice symbolises that one has access to the power and autonomy that the market offers. The poor and not-so-poor are incorporated into society via credit and indebtedness, while ideologies of consumer power, consumer protection, consumer goods create the illusion of power and sovereignty (Soderberg 2014 </a:t>
            </a:r>
            <a:r>
              <a:rPr lang="en-IE" sz="1800" i="1" u="none" dirty="0">
                <a:effectLst/>
                <a:latin typeface="Calibri" panose="020F0502020204030204" pitchFamily="34" charset="0"/>
                <a:ea typeface="Calibri" panose="020F0502020204030204" pitchFamily="34" charset="0"/>
                <a:cs typeface="Times New Roman" panose="02020603050405020304" pitchFamily="18" charset="0"/>
              </a:rPr>
              <a:t>Debtfare States</a:t>
            </a:r>
            <a:r>
              <a:rPr lang="en-IE" sz="1800" dirty="0">
                <a:effectLst/>
                <a:latin typeface="Calibri" panose="020F0502020204030204" pitchFamily="34" charset="0"/>
                <a:ea typeface="Calibri" panose="020F0502020204030204" pitchFamily="34" charset="0"/>
                <a:cs typeface="Times New Roman" panose="02020603050405020304" pitchFamily="18" charset="0"/>
              </a:rPr>
              <a:t>).</a:t>
            </a:r>
            <a:endParaRPr lang="en-IE" dirty="0"/>
          </a:p>
        </p:txBody>
      </p:sp>
      <p:sp>
        <p:nvSpPr>
          <p:cNvPr id="4" name="Slide Number Placeholder 3"/>
          <p:cNvSpPr>
            <a:spLocks noGrp="1"/>
          </p:cNvSpPr>
          <p:nvPr>
            <p:ph type="sldNum" sz="quarter" idx="5"/>
          </p:nvPr>
        </p:nvSpPr>
        <p:spPr/>
        <p:txBody>
          <a:bodyPr/>
          <a:lstStyle/>
          <a:p>
            <a:fld id="{287BA1DC-C90D-4A36-AB0E-2EDA7FA62C31}" type="slidenum">
              <a:rPr lang="en-IE" smtClean="0"/>
              <a:t>20</a:t>
            </a:fld>
            <a:endParaRPr lang="en-IE" dirty="0"/>
          </a:p>
        </p:txBody>
      </p:sp>
    </p:spTree>
    <p:extLst>
      <p:ext uri="{BB962C8B-B14F-4D97-AF65-F5344CB8AC3E}">
        <p14:creationId xmlns:p14="http://schemas.microsoft.com/office/powerpoint/2010/main" val="28990228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09A9C08C-C0B3-4602-B029-CF65CAE708F4}"/>
              </a:ext>
            </a:extLst>
          </p:cNvPr>
          <p:cNvSpPr>
            <a:spLocks noGrp="1" noRot="1" noChangeAspect="1" noTextEdit="1"/>
          </p:cNvSpPr>
          <p:nvPr>
            <p:ph type="sldImg"/>
          </p:nvPr>
        </p:nvSpPr>
        <p:spPr bwMode="auto">
          <a:xfrm>
            <a:off x="219075" y="742950"/>
            <a:ext cx="6616700" cy="37226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F65E9EFB-ECD2-4019-9336-4ADCF86F940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IE" altLang="zh-CN" dirty="0"/>
              <a:t>– One cannot pay someone else to build or maintain one’s own relationship with intimate others without altering the character of the relation</a:t>
            </a:r>
          </a:p>
          <a:p>
            <a:pPr eaLnBrk="1" hangingPunct="1">
              <a:spcBef>
                <a:spcPct val="0"/>
              </a:spcBef>
            </a:pPr>
            <a:endParaRPr lang="en-IE" altLang="en-US" dirty="0">
              <a:ea typeface="SimSun" panose="02010600030101010101" pitchFamily="2" charset="-122"/>
            </a:endParaRPr>
          </a:p>
          <a:p>
            <a:pPr eaLnBrk="1" hangingPunct="1">
              <a:spcBef>
                <a:spcPct val="0"/>
              </a:spcBef>
            </a:pPr>
            <a:r>
              <a:rPr lang="en-IE" altLang="zh-CN" dirty="0"/>
              <a:t>It is not possible to produce ‘fast care’ like fast food in standardised packages (Folbre, 2004). </a:t>
            </a:r>
            <a:endParaRPr lang="en-US" altLang="en-US" dirty="0"/>
          </a:p>
        </p:txBody>
      </p:sp>
      <p:sp>
        <p:nvSpPr>
          <p:cNvPr id="53252" name="Footer Placeholder 1">
            <a:extLst>
              <a:ext uri="{FF2B5EF4-FFF2-40B4-BE49-F238E27FC236}">
                <a16:creationId xmlns:a16="http://schemas.microsoft.com/office/drawing/2014/main" id="{0E8CFFE6-2F12-4430-A1F2-32B683385CB9}"/>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dirty="0"/>
              <a:t>Kathleen Lynch, UCD School of Education</a:t>
            </a:r>
            <a:endParaRPr lang="en-IE"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a:extLst>
              <a:ext uri="{FF2B5EF4-FFF2-40B4-BE49-F238E27FC236}">
                <a16:creationId xmlns:a16="http://schemas.microsoft.com/office/drawing/2014/main" id="{3CA2C65C-4B27-4795-A4CB-47F8341E87F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F2A3894-E148-4FB0-B42F-D2149D8966C4}" type="slidenum">
              <a:rPr kumimoji="0" lang="en-GB"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GB"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98307" name="Rectangle 2">
            <a:extLst>
              <a:ext uri="{FF2B5EF4-FFF2-40B4-BE49-F238E27FC236}">
                <a16:creationId xmlns:a16="http://schemas.microsoft.com/office/drawing/2014/main" id="{F54990C0-38A4-42DF-96F8-A42C67834624}"/>
              </a:ext>
            </a:extLst>
          </p:cNvPr>
          <p:cNvSpPr>
            <a:spLocks noGrp="1" noRot="1" noChangeAspect="1" noChangeArrowheads="1" noTextEdit="1"/>
          </p:cNvSpPr>
          <p:nvPr>
            <p:ph type="sldImg"/>
          </p:nvPr>
        </p:nvSpPr>
        <p:spPr bwMode="auto">
          <a:xfrm>
            <a:off x="384175" y="687388"/>
            <a:ext cx="6088063" cy="3425825"/>
          </a:xfrm>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8" name="Rectangle 3">
            <a:extLst>
              <a:ext uri="{FF2B5EF4-FFF2-40B4-BE49-F238E27FC236}">
                <a16:creationId xmlns:a16="http://schemas.microsoft.com/office/drawing/2014/main" id="{7F2394F9-E469-4512-B54C-96594399DAE1}"/>
              </a:ext>
            </a:extLst>
          </p:cNvPr>
          <p:cNvSpPr>
            <a:spLocks noGrp="1" noChangeArrowheads="1"/>
          </p:cNvSpPr>
          <p:nvPr>
            <p:ph type="body" idx="1"/>
          </p:nvPr>
        </p:nvSpPr>
        <p:spPr>
          <a:xfrm>
            <a:off x="912813" y="4343400"/>
            <a:ext cx="5030787" cy="4113213"/>
          </a:xfrm>
          <a:ln/>
        </p:spPr>
        <p:txBody>
          <a:bodyPr lIns="92075" tIns="46038" rIns="92075" bIns="46038"/>
          <a:lstStyle/>
          <a:p>
            <a:pPr marL="640080" lvl="1" indent="-237744" eaLnBrk="1" fontAlgn="auto" hangingPunct="1">
              <a:lnSpc>
                <a:spcPct val="80000"/>
              </a:lnSpc>
              <a:spcBef>
                <a:spcPts val="0"/>
              </a:spcBef>
              <a:spcAft>
                <a:spcPts val="0"/>
              </a:spcAft>
              <a:buFont typeface="Verdana"/>
              <a:buChar char="◦"/>
              <a:defRPr/>
            </a:pPr>
            <a:r>
              <a:rPr lang="en-GB" sz="1400" dirty="0">
                <a:solidFill>
                  <a:srgbClr val="FF0000"/>
                </a:solidFill>
              </a:rPr>
              <a:t>Inequality of resources/wealth and opportunities: – This is the </a:t>
            </a:r>
            <a:r>
              <a:rPr lang="en-GB" sz="1400" b="1" dirty="0">
                <a:solidFill>
                  <a:srgbClr val="FF0000"/>
                </a:solidFill>
              </a:rPr>
              <a:t>generative source </a:t>
            </a:r>
            <a:r>
              <a:rPr lang="en-GB" sz="1400" dirty="0">
                <a:solidFill>
                  <a:srgbClr val="FF0000"/>
                </a:solidFill>
              </a:rPr>
              <a:t>of inequality for low income groups (Class)</a:t>
            </a:r>
          </a:p>
          <a:p>
            <a:pPr marL="640080" lvl="1" indent="-237744" eaLnBrk="1" fontAlgn="auto" hangingPunct="1">
              <a:lnSpc>
                <a:spcPct val="80000"/>
              </a:lnSpc>
              <a:spcBef>
                <a:spcPts val="0"/>
              </a:spcBef>
              <a:spcAft>
                <a:spcPts val="0"/>
              </a:spcAft>
              <a:defRPr/>
            </a:pPr>
            <a:r>
              <a:rPr lang="en-GB" sz="1400" dirty="0"/>
              <a:t>	-</a:t>
            </a:r>
            <a:r>
              <a:rPr lang="en-GB" sz="1400" dirty="0">
                <a:solidFill>
                  <a:srgbClr val="00B050"/>
                </a:solidFill>
              </a:rPr>
              <a:t>Inequality of respect or recognition: </a:t>
            </a:r>
            <a:r>
              <a:rPr lang="en-GB" sz="1400" b="1" dirty="0">
                <a:solidFill>
                  <a:srgbClr val="00B050"/>
                </a:solidFill>
              </a:rPr>
              <a:t>The generative source </a:t>
            </a:r>
            <a:r>
              <a:rPr lang="en-GB" sz="1400" dirty="0">
                <a:solidFill>
                  <a:srgbClr val="00B050"/>
                </a:solidFill>
              </a:rPr>
              <a:t>of inequality for  ethnic minorities/ gay and lesbians/ Black people/disabled people/Deaf people/linguistic minorities/migrants/refugees</a:t>
            </a:r>
          </a:p>
          <a:p>
            <a:pPr marL="640080" lvl="1" indent="-237744" eaLnBrk="1" fontAlgn="auto" hangingPunct="1">
              <a:lnSpc>
                <a:spcPct val="80000"/>
              </a:lnSpc>
              <a:spcBef>
                <a:spcPts val="0"/>
              </a:spcBef>
              <a:spcAft>
                <a:spcPts val="0"/>
              </a:spcAft>
              <a:defRPr/>
            </a:pPr>
            <a:endParaRPr lang="en-GB" sz="1400" dirty="0"/>
          </a:p>
          <a:p>
            <a:pPr marL="640080" lvl="1" indent="-237744" eaLnBrk="1" fontAlgn="auto" hangingPunct="1">
              <a:lnSpc>
                <a:spcPct val="80000"/>
              </a:lnSpc>
              <a:spcBef>
                <a:spcPts val="0"/>
              </a:spcBef>
              <a:spcAft>
                <a:spcPts val="0"/>
              </a:spcAft>
              <a:defRPr/>
            </a:pPr>
            <a:r>
              <a:rPr lang="en-GB" sz="1400" dirty="0">
                <a:solidFill>
                  <a:srgbClr val="7030A0"/>
                </a:solidFill>
              </a:rPr>
              <a:t>-Inequality of power: </a:t>
            </a:r>
            <a:r>
              <a:rPr lang="en-GB" sz="1400" b="1" dirty="0">
                <a:solidFill>
                  <a:srgbClr val="7030A0"/>
                </a:solidFill>
              </a:rPr>
              <a:t>generative source of inequality </a:t>
            </a:r>
            <a:r>
              <a:rPr lang="en-GB" sz="1400" dirty="0">
                <a:solidFill>
                  <a:srgbClr val="7030A0"/>
                </a:solidFill>
              </a:rPr>
              <a:t>for children in particular, but also for those who have limited or no capacity to influence public policy – e.g. asylum seekers/refugees/intellectually disabled people/prisoners</a:t>
            </a:r>
          </a:p>
          <a:p>
            <a:pPr marL="640080" lvl="1" indent="-237744" eaLnBrk="1" fontAlgn="auto" hangingPunct="1">
              <a:lnSpc>
                <a:spcPct val="80000"/>
              </a:lnSpc>
              <a:spcBef>
                <a:spcPts val="0"/>
              </a:spcBef>
              <a:spcAft>
                <a:spcPts val="0"/>
              </a:spcAft>
              <a:defRPr/>
            </a:pPr>
            <a:endParaRPr lang="en-GB" sz="1400" dirty="0"/>
          </a:p>
          <a:p>
            <a:pPr marL="640080" lvl="1" indent="-237744" eaLnBrk="1" fontAlgn="auto" hangingPunct="1">
              <a:lnSpc>
                <a:spcPct val="80000"/>
              </a:lnSpc>
              <a:spcBef>
                <a:spcPts val="0"/>
              </a:spcBef>
              <a:spcAft>
                <a:spcPts val="0"/>
              </a:spcAft>
              <a:defRPr/>
            </a:pPr>
            <a:r>
              <a:rPr lang="en-GB" sz="1400" dirty="0">
                <a:solidFill>
                  <a:schemeClr val="accent5">
                    <a:lumMod val="50000"/>
                  </a:schemeClr>
                </a:solidFill>
              </a:rPr>
              <a:t>-</a:t>
            </a:r>
            <a:r>
              <a:rPr lang="en-GB" sz="1400" dirty="0">
                <a:solidFill>
                  <a:srgbClr val="C00000"/>
                </a:solidFill>
              </a:rPr>
              <a:t>Relational Inequality arises in areas of love, care and solidarity (LCS) : </a:t>
            </a:r>
            <a:r>
              <a:rPr lang="en-GB" sz="1400" b="1" dirty="0">
                <a:solidFill>
                  <a:srgbClr val="C00000"/>
                </a:solidFill>
              </a:rPr>
              <a:t>Generative source </a:t>
            </a:r>
            <a:r>
              <a:rPr lang="en-GB" sz="1400" dirty="0">
                <a:solidFill>
                  <a:srgbClr val="C00000"/>
                </a:solidFill>
              </a:rPr>
              <a:t>of inequality for those deprived of love and care– e.g. children who are left without care (refugee children </a:t>
            </a:r>
            <a:r>
              <a:rPr lang="en-GB" sz="1400" u="sng" dirty="0">
                <a:solidFill>
                  <a:srgbClr val="C00000"/>
                </a:solidFill>
              </a:rPr>
              <a:t>and</a:t>
            </a:r>
            <a:r>
              <a:rPr lang="en-GB" sz="1400" dirty="0">
                <a:solidFill>
                  <a:srgbClr val="C00000"/>
                </a:solidFill>
              </a:rPr>
              <a:t> for those who are carers – mostly women). Unpaid Carers, especially those caring for vulnerable adults over long periods are often left without care or support.</a:t>
            </a:r>
          </a:p>
          <a:p>
            <a:pPr marL="640080" lvl="1" indent="-237744" eaLnBrk="1" fontAlgn="auto" hangingPunct="1">
              <a:lnSpc>
                <a:spcPct val="80000"/>
              </a:lnSpc>
              <a:spcBef>
                <a:spcPts val="0"/>
              </a:spcBef>
              <a:spcAft>
                <a:spcPts val="0"/>
              </a:spcAft>
              <a:defRPr/>
            </a:pPr>
            <a:r>
              <a:rPr lang="en-IE" sz="1400" dirty="0"/>
              <a:t>Affective inequalities occur when a) the burdens of LCS work are unequally distributed and b) or when people are deprived of sufficient love and care </a:t>
            </a:r>
            <a:endParaRPr lang="en-GB" sz="1400" dirty="0"/>
          </a:p>
          <a:p>
            <a:pPr marL="640080" lvl="1" indent="-237744" eaLnBrk="1" fontAlgn="auto" hangingPunct="1">
              <a:lnSpc>
                <a:spcPct val="80000"/>
              </a:lnSpc>
              <a:spcBef>
                <a:spcPts val="0"/>
              </a:spcBef>
              <a:spcAft>
                <a:spcPts val="0"/>
              </a:spcAft>
              <a:defRPr/>
            </a:pPr>
            <a:endParaRPr lang="en-GB" sz="1400" b="1" dirty="0">
              <a:solidFill>
                <a:srgbClr val="C00000"/>
              </a:solidFill>
            </a:endParaRPr>
          </a:p>
          <a:p>
            <a:pPr eaLnBrk="1" fontAlgn="auto" hangingPunct="1">
              <a:spcBef>
                <a:spcPct val="0"/>
              </a:spcBef>
              <a:spcAft>
                <a:spcPts val="0"/>
              </a:spcAft>
              <a:defRPr/>
            </a:pPr>
            <a:endParaRPr lang="en-US" sz="1400" dirty="0">
              <a:solidFill>
                <a:srgbClr val="C00000"/>
              </a:solidFill>
            </a:endParaRPr>
          </a:p>
        </p:txBody>
      </p:sp>
    </p:spTree>
    <p:extLst>
      <p:ext uri="{BB962C8B-B14F-4D97-AF65-F5344CB8AC3E}">
        <p14:creationId xmlns:p14="http://schemas.microsoft.com/office/powerpoint/2010/main" val="4223652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a:extLst>
              <a:ext uri="{FF2B5EF4-FFF2-40B4-BE49-F238E27FC236}">
                <a16:creationId xmlns:a16="http://schemas.microsoft.com/office/drawing/2014/main" id="{DF7C6300-5DC0-4C1F-895B-6FCA1ADB46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a:extLst>
              <a:ext uri="{FF2B5EF4-FFF2-40B4-BE49-F238E27FC236}">
                <a16:creationId xmlns:a16="http://schemas.microsoft.com/office/drawing/2014/main" id="{88C025D9-081A-4779-A031-0EBC3E09C6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00356" name="Slide Number Placeholder 3">
            <a:extLst>
              <a:ext uri="{FF2B5EF4-FFF2-40B4-BE49-F238E27FC236}">
                <a16:creationId xmlns:a16="http://schemas.microsoft.com/office/drawing/2014/main" id="{DDB64015-7312-4A7F-A46B-BD72D3D1E84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9300" indent="-287338">
              <a:defRPr>
                <a:solidFill>
                  <a:schemeClr val="tx1"/>
                </a:solidFill>
                <a:latin typeface="Arial" panose="020B0604020202020204" pitchFamily="34" charset="0"/>
              </a:defRPr>
            </a:lvl2pPr>
            <a:lvl3pPr marL="1154113" indent="-230188">
              <a:defRPr>
                <a:solidFill>
                  <a:schemeClr val="tx1"/>
                </a:solidFill>
                <a:latin typeface="Arial" panose="020B0604020202020204" pitchFamily="34" charset="0"/>
              </a:defRPr>
            </a:lvl3pPr>
            <a:lvl4pPr marL="1616075" indent="-230188">
              <a:defRPr>
                <a:solidFill>
                  <a:schemeClr val="tx1"/>
                </a:solidFill>
                <a:latin typeface="Arial" panose="020B0604020202020204" pitchFamily="34" charset="0"/>
              </a:defRPr>
            </a:lvl4pPr>
            <a:lvl5pPr marL="2079625" indent="-230188">
              <a:defRPr>
                <a:solidFill>
                  <a:schemeClr val="tx1"/>
                </a:solidFill>
                <a:latin typeface="Arial" panose="020B0604020202020204" pitchFamily="34" charset="0"/>
              </a:defRPr>
            </a:lvl5pPr>
            <a:lvl6pPr marL="2536825" indent="-230188" eaLnBrk="0" fontAlgn="base" hangingPunct="0">
              <a:spcBef>
                <a:spcPct val="0"/>
              </a:spcBef>
              <a:spcAft>
                <a:spcPct val="0"/>
              </a:spcAft>
              <a:defRPr>
                <a:solidFill>
                  <a:schemeClr val="tx1"/>
                </a:solidFill>
                <a:latin typeface="Arial" panose="020B0604020202020204" pitchFamily="34" charset="0"/>
              </a:defRPr>
            </a:lvl6pPr>
            <a:lvl7pPr marL="2994025" indent="-230188" eaLnBrk="0" fontAlgn="base" hangingPunct="0">
              <a:spcBef>
                <a:spcPct val="0"/>
              </a:spcBef>
              <a:spcAft>
                <a:spcPct val="0"/>
              </a:spcAft>
              <a:defRPr>
                <a:solidFill>
                  <a:schemeClr val="tx1"/>
                </a:solidFill>
                <a:latin typeface="Arial" panose="020B0604020202020204" pitchFamily="34" charset="0"/>
              </a:defRPr>
            </a:lvl7pPr>
            <a:lvl8pPr marL="3451225" indent="-230188" eaLnBrk="0" fontAlgn="base" hangingPunct="0">
              <a:spcBef>
                <a:spcPct val="0"/>
              </a:spcBef>
              <a:spcAft>
                <a:spcPct val="0"/>
              </a:spcAft>
              <a:defRPr>
                <a:solidFill>
                  <a:schemeClr val="tx1"/>
                </a:solidFill>
                <a:latin typeface="Arial" panose="020B0604020202020204" pitchFamily="34" charset="0"/>
              </a:defRPr>
            </a:lvl8pPr>
            <a:lvl9pPr marL="3908425" indent="-230188"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FF792590-1CDF-43D3-9A8D-741824CEA870}" type="slidenum">
              <a:rPr kumimoji="0" lang="en-GB"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GB"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236561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6EB30EC0-E5EB-4983-AF88-B0435528B8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6ABB5F46-DEEF-4D6F-B579-E6173F9B10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IE" altLang="zh-CN" dirty="0">
                <a:latin typeface="Times New Roman" panose="02020603050405020304" pitchFamily="18" charset="0"/>
                <a:cs typeface="Times New Roman" panose="02020603050405020304" pitchFamily="18" charset="0"/>
              </a:rPr>
              <a:t>Relations of care, love and solidarity (CLS) – establish a basic sense of importance, value and belonging, a sense of being appreciated, wanted and cared about – they are what give meaning and joy to life for most people. </a:t>
            </a:r>
          </a:p>
          <a:p>
            <a:pPr eaLnBrk="1" hangingPunct="1">
              <a:spcBef>
                <a:spcPct val="0"/>
              </a:spcBef>
            </a:pPr>
            <a:r>
              <a:rPr lang="en-IE" altLang="zh-CN" b="1" dirty="0">
                <a:latin typeface="Times New Roman" panose="02020603050405020304" pitchFamily="18" charset="0"/>
                <a:cs typeface="Times New Roman" panose="02020603050405020304" pitchFamily="18" charset="0"/>
              </a:rPr>
              <a:t>Primary care relations are our Love relations</a:t>
            </a:r>
            <a:r>
              <a:rPr lang="en-IE" altLang="zh-CN" dirty="0">
                <a:latin typeface="Times New Roman" panose="02020603050405020304" pitchFamily="18" charset="0"/>
                <a:cs typeface="Times New Roman" panose="02020603050405020304" pitchFamily="18" charset="0"/>
              </a:rPr>
              <a:t>. These refer to relations of high interdependency where there is greatest attachment, intimacy and responsibility over time. They arise from inherited or contractual dependencies or interdependencies and are our primary care relations. Love relations are either chosen relations (close friendships, partners) built around intimacy, commitment and belongingness, or relations of obligation that are inherited or derived from the deep dependencies that are integral to our existence as relational beings (child care relations being the most obvious type</a:t>
            </a:r>
            <a:r>
              <a:rPr lang="en-IE" altLang="zh-CN" i="1" dirty="0">
                <a:latin typeface="Times New Roman" panose="02020603050405020304" pitchFamily="18" charset="0"/>
                <a:cs typeface="Times New Roman" panose="02020603050405020304" pitchFamily="18" charset="0"/>
              </a:rPr>
              <a:t>).  Love labouring is the work undertaken to create, maintain and enhance primary care relations. It is inalienable work and cannot be commodified without being changed into what it is not.  </a:t>
            </a:r>
            <a:r>
              <a:rPr lang="en-IE" altLang="zh-CN" dirty="0">
                <a:latin typeface="Times New Roman" panose="02020603050405020304" pitchFamily="18" charset="0"/>
                <a:cs typeface="Times New Roman" panose="02020603050405020304" pitchFamily="18" charset="0"/>
              </a:rPr>
              <a:t>(Lynch, K. 2007  ‘Love Labour as a distinct and non-commodifiable form of care labour, Sociological Review, Vol 55, No. 3: 550-570</a:t>
            </a:r>
          </a:p>
          <a:p>
            <a:pPr eaLnBrk="1" hangingPunct="1">
              <a:spcBef>
                <a:spcPct val="0"/>
              </a:spcBef>
            </a:pPr>
            <a:r>
              <a:rPr lang="en-IE" altLang="zh-CN" b="1" dirty="0">
                <a:latin typeface="Times New Roman" panose="02020603050405020304" pitchFamily="18" charset="0"/>
                <a:cs typeface="Times New Roman" panose="02020603050405020304" pitchFamily="18" charset="0"/>
              </a:rPr>
              <a:t>Secondary care relations </a:t>
            </a:r>
            <a:r>
              <a:rPr lang="en-IE" altLang="zh-CN" dirty="0">
                <a:latin typeface="Times New Roman" panose="02020603050405020304" pitchFamily="18" charset="0"/>
                <a:cs typeface="Times New Roman" panose="02020603050405020304" pitchFamily="18" charset="0"/>
              </a:rPr>
              <a:t>are lower order inter/dependency relations. While they involve care responsibilities and attachments, they do not carry the same depth of moral obligation in terms of meeting dependency needs, especially long-term dependency needs. There is a degree of choice and contingency about secondary care relations that does not apply to primary relations.  </a:t>
            </a:r>
          </a:p>
          <a:p>
            <a:pPr eaLnBrk="1" hangingPunct="1">
              <a:spcBef>
                <a:spcPct val="0"/>
              </a:spcBef>
            </a:pPr>
            <a:r>
              <a:rPr lang="en-IE" altLang="zh-CN" b="1" dirty="0">
                <a:latin typeface="Times New Roman" panose="02020603050405020304" pitchFamily="18" charset="0"/>
                <a:cs typeface="Times New Roman" panose="02020603050405020304" pitchFamily="18" charset="0"/>
              </a:rPr>
              <a:t>Tertiary care relations </a:t>
            </a:r>
            <a:r>
              <a:rPr lang="en-IE" altLang="zh-CN" dirty="0">
                <a:latin typeface="Times New Roman" panose="02020603050405020304" pitchFamily="18" charset="0"/>
                <a:cs typeface="Times New Roman" panose="02020603050405020304" pitchFamily="18" charset="0"/>
              </a:rPr>
              <a:t>refer to relations of solidarity and do not involve intimacy. Solidarity is the social or political form of love. Sometimes solidarity relations are chosen, such as when individuals or groups work collectively for the well being of others whose welfare is only partially related to their own (as in trade union solidarity or campaigns for environmental protection), or whose welfare is not immediately related to their own well being (as in global solidarity). </a:t>
            </a:r>
          </a:p>
          <a:p>
            <a:pPr eaLnBrk="1" hangingPunct="1">
              <a:spcBef>
                <a:spcPct val="0"/>
              </a:spcBef>
            </a:pPr>
            <a:r>
              <a:rPr lang="en-IE" altLang="zh-CN" dirty="0">
                <a:latin typeface="Times New Roman" panose="02020603050405020304" pitchFamily="18" charset="0"/>
                <a:cs typeface="Times New Roman" panose="02020603050405020304" pitchFamily="18" charset="0"/>
              </a:rPr>
              <a:t>It also applies to our democratically agreed solidarity responsibilities to care - via taxation and the redistribution of wealth</a:t>
            </a:r>
          </a:p>
          <a:p>
            <a:pPr eaLnBrk="1" hangingPunct="1">
              <a:spcBef>
                <a:spcPct val="0"/>
              </a:spcBef>
            </a:pPr>
            <a:endParaRPr lang="en-IE" altLang="zh-CN" dirty="0">
              <a:latin typeface="Times New Roman" panose="02020603050405020304" pitchFamily="18" charset="0"/>
              <a:cs typeface="Times New Roman" panose="02020603050405020304" pitchFamily="18" charset="0"/>
            </a:endParaRPr>
          </a:p>
          <a:p>
            <a:pPr eaLnBrk="1" hangingPunct="1">
              <a:spcBef>
                <a:spcPct val="0"/>
              </a:spcBef>
            </a:pPr>
            <a:endParaRPr lang="en-US" altLang="en-US" dirty="0">
              <a:ea typeface="宋体" panose="02010600030101010101" pitchFamily="2" charset="-122"/>
              <a:cs typeface="Times New Roman" panose="02020603050405020304" pitchFamily="18" charset="0"/>
            </a:endParaRPr>
          </a:p>
        </p:txBody>
      </p:sp>
      <p:sp>
        <p:nvSpPr>
          <p:cNvPr id="89092" name="Slide Number Placeholder 3">
            <a:extLst>
              <a:ext uri="{FF2B5EF4-FFF2-40B4-BE49-F238E27FC236}">
                <a16:creationId xmlns:a16="http://schemas.microsoft.com/office/drawing/2014/main" id="{8B2C5B79-2860-460C-A2A0-88EB0E6ACB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5039363F-9DDC-4DB4-9FB4-AB27174EC951}" type="slidenum">
              <a:rPr kumimoji="0" lang="en-GB"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GB"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8019182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F6BB0460-3CD3-4B3A-93C4-C459834FF6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A58DB769-7503-4463-B9DC-C75A56E1041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While a political form of love, in the generic solidarity sense, has the potential to create social bonds, in sociological and political terms, love and solidarity are quite distinguishable from each other.  Solidarity takes many different forms (Scholz, 2007) and in the political and civil sense of that term is highly contingent on culture, political norms and trust (Van Oorschot 2000 Stolle, Soroka and Johnston 2008). Rorty (1989, 189) has highlighted the contingent nature of solidarity in particular noting that</a:t>
            </a:r>
            <a:r>
              <a:rPr lang="en-US" altLang="en-US" i="1" dirty="0"/>
              <a:t> ‘what counts as being a decent human being is relative to historical circumstance, a matter of transient consensus about what attitudes are normal and what practices are just or unjust’.  </a:t>
            </a:r>
            <a:r>
              <a:rPr lang="en-US" altLang="en-US" dirty="0"/>
              <a:t>In addition, since solidarity in the social (Durkheimian) sense of the term can generate narcissistic bonds as well as bridges overcoming differences (Putnam, 2000), it can result in the exclusion of those who are not part of the in-group. ‘Love and altruism seem to be better suited to small groups …[while] solidarity … usually entails a generosity of spirit that extends to larger numbers, in which love and altruism have a tendency to dissolve’ (Arnsperger and Varoufakis 2003: 161). </a:t>
            </a:r>
          </a:p>
          <a:p>
            <a:pPr eaLnBrk="1" hangingPunct="1">
              <a:spcBef>
                <a:spcPct val="0"/>
              </a:spcBef>
            </a:pPr>
            <a:r>
              <a:rPr lang="en-US" altLang="en-US" dirty="0"/>
              <a:t> For a discussion on Solidarity and how it varies in form in Europe under the influence of individualism and neoliberalism see </a:t>
            </a:r>
          </a:p>
          <a:p>
            <a:pPr eaLnBrk="1" hangingPunct="1">
              <a:spcBef>
                <a:spcPct val="0"/>
              </a:spcBef>
            </a:pPr>
            <a:r>
              <a:rPr lang="en-US" altLang="en-US" dirty="0"/>
              <a:t>Lynch, K. and Kalaitzake, M. (2018) Affective and Calculative Solidarity: Individualism and Neoliberal Capitalism in Europe. </a:t>
            </a:r>
            <a:r>
              <a:rPr lang="en-US" altLang="en-US" i="1" dirty="0"/>
              <a:t>European Journal of Social Theory</a:t>
            </a:r>
            <a:r>
              <a:rPr lang="en-US" altLang="en-US" dirty="0"/>
              <a:t>.</a:t>
            </a:r>
          </a:p>
          <a:p>
            <a:pPr eaLnBrk="1" hangingPunct="1">
              <a:spcBef>
                <a:spcPct val="0"/>
              </a:spcBef>
            </a:pPr>
            <a:r>
              <a:rPr lang="en-IE" altLang="en-US" dirty="0">
                <a:hlinkClick r:id="rId3"/>
              </a:rPr>
              <a:t>https://doi-org.ucd.idm.oclc.org/10.1177/1368431018786379</a:t>
            </a:r>
            <a:r>
              <a:rPr lang="en-US" altLang="en-US" dirty="0"/>
              <a:t> </a:t>
            </a:r>
          </a:p>
          <a:p>
            <a:pPr eaLnBrk="1" hangingPunct="1">
              <a:spcBef>
                <a:spcPct val="0"/>
              </a:spcBef>
            </a:pPr>
            <a:endParaRPr lang="en-US" altLang="en-US" dirty="0"/>
          </a:p>
          <a:p>
            <a:pPr eaLnBrk="1" hangingPunct="1">
              <a:spcBef>
                <a:spcPct val="0"/>
              </a:spcBef>
            </a:pPr>
            <a:endParaRPr lang="en-US" altLang="en-US" dirty="0"/>
          </a:p>
        </p:txBody>
      </p:sp>
      <p:sp>
        <p:nvSpPr>
          <p:cNvPr id="87044" name="Slide Number Placeholder 3">
            <a:extLst>
              <a:ext uri="{FF2B5EF4-FFF2-40B4-BE49-F238E27FC236}">
                <a16:creationId xmlns:a16="http://schemas.microsoft.com/office/drawing/2014/main" id="{125C9FD2-ABFE-4AC8-A3F8-3C53BA0C8FE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A6530727-CA24-43C2-A76D-E41E2382BB4E}" type="slidenum">
              <a:rPr kumimoji="0" lang="en-IE"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IE"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1223370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9A09DA7E-1F8D-4385-93E0-88A625B70AC8}"/>
              </a:ext>
            </a:extLst>
          </p:cNvPr>
          <p:cNvSpPr>
            <a:spLocks noGrp="1" noRot="1" noChangeAspect="1" noTextEdit="1"/>
          </p:cNvSpPr>
          <p:nvPr>
            <p:ph type="sldImg"/>
          </p:nvPr>
        </p:nvSpPr>
        <p:spPr bwMode="auto">
          <a:xfrm>
            <a:off x="381000" y="687388"/>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a:extLst>
              <a:ext uri="{FF2B5EF4-FFF2-40B4-BE49-F238E27FC236}">
                <a16:creationId xmlns:a16="http://schemas.microsoft.com/office/drawing/2014/main" id="{7EA17D61-3711-46E4-AA67-63C1279F5A69}"/>
              </a:ext>
            </a:extLst>
          </p:cNvPr>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74320" indent="-274320" eaLnBrk="1" fontAlgn="auto" hangingPunct="1">
              <a:lnSpc>
                <a:spcPct val="80000"/>
              </a:lnSpc>
              <a:spcBef>
                <a:spcPts val="0"/>
              </a:spcBef>
              <a:spcAft>
                <a:spcPts val="0"/>
              </a:spcAft>
              <a:buFont typeface="Wingdings"/>
              <a:buChar char=""/>
              <a:defRPr/>
            </a:pPr>
            <a:r>
              <a:rPr lang="en-GB" altLang="en-US" sz="2000" dirty="0"/>
              <a:t>Affective equality recognises:  </a:t>
            </a:r>
            <a:endParaRPr lang="en-GB" altLang="en-US" dirty="0"/>
          </a:p>
          <a:p>
            <a:pPr lvl="2" indent="-182880" eaLnBrk="1" fontAlgn="auto" hangingPunct="1">
              <a:lnSpc>
                <a:spcPct val="80000"/>
              </a:lnSpc>
              <a:spcBef>
                <a:spcPts val="0"/>
              </a:spcBef>
              <a:spcAft>
                <a:spcPts val="0"/>
              </a:spcAft>
              <a:buClr>
                <a:schemeClr val="accent1">
                  <a:shade val="75000"/>
                </a:schemeClr>
              </a:buClr>
              <a:buFont typeface="Wingdings"/>
              <a:buChar char=""/>
              <a:defRPr/>
            </a:pPr>
            <a:r>
              <a:rPr lang="en-GB" altLang="en-US" dirty="0"/>
              <a:t>a) </a:t>
            </a:r>
            <a:r>
              <a:rPr lang="en-GB" altLang="en-US" b="1" dirty="0"/>
              <a:t>the relational</a:t>
            </a:r>
            <a:r>
              <a:rPr lang="en-GB" altLang="en-US" dirty="0"/>
              <a:t> character of human beings, that humans   live in profound states of inter/dependence- affective relationality frames social dispositions and choices </a:t>
            </a:r>
          </a:p>
          <a:p>
            <a:pPr lvl="2" indent="-182880" eaLnBrk="1" fontAlgn="auto" hangingPunct="1">
              <a:lnSpc>
                <a:spcPct val="80000"/>
              </a:lnSpc>
              <a:spcBef>
                <a:spcPts val="0"/>
              </a:spcBef>
              <a:spcAft>
                <a:spcPts val="0"/>
              </a:spcAft>
              <a:buClr>
                <a:schemeClr val="accent1">
                  <a:shade val="75000"/>
                </a:schemeClr>
              </a:buClr>
              <a:buFont typeface="Wingdings"/>
              <a:buChar char=""/>
              <a:defRPr/>
            </a:pPr>
            <a:endParaRPr lang="en-GB" altLang="en-US" b="1" dirty="0"/>
          </a:p>
          <a:p>
            <a:pPr lvl="2" indent="-182880" eaLnBrk="1" fontAlgn="auto" hangingPunct="1">
              <a:lnSpc>
                <a:spcPct val="80000"/>
              </a:lnSpc>
              <a:spcBef>
                <a:spcPts val="0"/>
              </a:spcBef>
              <a:spcAft>
                <a:spcPts val="0"/>
              </a:spcAft>
              <a:buClr>
                <a:schemeClr val="accent1">
                  <a:shade val="75000"/>
                </a:schemeClr>
              </a:buClr>
              <a:buFont typeface="Wingdings"/>
              <a:buChar char=""/>
              <a:defRPr/>
            </a:pPr>
            <a:r>
              <a:rPr lang="en-GB" altLang="en-US" b="1" dirty="0"/>
              <a:t> </a:t>
            </a:r>
            <a:r>
              <a:rPr lang="en-GB" altLang="en-US" dirty="0"/>
              <a:t>b</a:t>
            </a:r>
            <a:r>
              <a:rPr lang="en-GB" altLang="en-US" b="1" dirty="0"/>
              <a:t>) human vulnerability</a:t>
            </a:r>
            <a:r>
              <a:rPr lang="en-GB" altLang="en-US" dirty="0"/>
              <a:t> – all people are at some time in life deeply dependent</a:t>
            </a:r>
          </a:p>
          <a:p>
            <a:pPr lvl="2" indent="-182880" eaLnBrk="1" fontAlgn="auto" hangingPunct="1">
              <a:lnSpc>
                <a:spcPct val="80000"/>
              </a:lnSpc>
              <a:spcBef>
                <a:spcPts val="0"/>
              </a:spcBef>
              <a:spcAft>
                <a:spcPts val="0"/>
              </a:spcAft>
              <a:buClr>
                <a:schemeClr val="accent1">
                  <a:shade val="75000"/>
                </a:schemeClr>
              </a:buClr>
              <a:buFont typeface="Wingdings"/>
              <a:buChar char=""/>
              <a:defRPr/>
            </a:pPr>
            <a:endParaRPr lang="en-GB" altLang="en-US" dirty="0"/>
          </a:p>
          <a:p>
            <a:pPr lvl="2" indent="-182880" eaLnBrk="1" fontAlgn="auto" hangingPunct="1">
              <a:lnSpc>
                <a:spcPct val="80000"/>
              </a:lnSpc>
              <a:spcBef>
                <a:spcPts val="0"/>
              </a:spcBef>
              <a:spcAft>
                <a:spcPts val="0"/>
              </a:spcAft>
              <a:buClr>
                <a:schemeClr val="accent1">
                  <a:shade val="75000"/>
                </a:schemeClr>
              </a:buClr>
              <a:buFont typeface="Wingdings"/>
              <a:buChar char=""/>
              <a:defRPr/>
            </a:pPr>
            <a:r>
              <a:rPr lang="en-GB" altLang="en-US" dirty="0"/>
              <a:t>c) </a:t>
            </a:r>
            <a:r>
              <a:rPr lang="en-GB" altLang="en-US" b="1" dirty="0"/>
              <a:t>humans are sentient, emotional beings:</a:t>
            </a:r>
            <a:r>
              <a:rPr lang="en-GB" altLang="en-US" dirty="0"/>
              <a:t> feelings inform judgements  -normative rationality has an affective dimension</a:t>
            </a:r>
          </a:p>
          <a:p>
            <a:pPr lvl="2" indent="-182880" eaLnBrk="1" fontAlgn="auto" hangingPunct="1">
              <a:lnSpc>
                <a:spcPct val="80000"/>
              </a:lnSpc>
              <a:spcBef>
                <a:spcPts val="0"/>
              </a:spcBef>
              <a:spcAft>
                <a:spcPts val="0"/>
              </a:spcAft>
              <a:buClr>
                <a:schemeClr val="accent1">
                  <a:shade val="75000"/>
                </a:schemeClr>
              </a:buClr>
              <a:buFont typeface="Wingdings"/>
              <a:buChar char=""/>
              <a:defRPr/>
            </a:pPr>
            <a:r>
              <a:rPr lang="en-GB" altLang="en-US" dirty="0"/>
              <a:t>d) the person is a carer/care recipient in </a:t>
            </a:r>
            <a:r>
              <a:rPr lang="en-GB" altLang="en-US" b="1" dirty="0"/>
              <a:t>both the public and private domains </a:t>
            </a:r>
            <a:r>
              <a:rPr lang="en-GB" altLang="en-US" dirty="0"/>
              <a:t>of life </a:t>
            </a:r>
          </a:p>
          <a:p>
            <a:pPr lvl="2" indent="-182880" eaLnBrk="1" fontAlgn="auto" hangingPunct="1">
              <a:lnSpc>
                <a:spcPct val="80000"/>
              </a:lnSpc>
              <a:spcBef>
                <a:spcPts val="0"/>
              </a:spcBef>
              <a:spcAft>
                <a:spcPts val="0"/>
              </a:spcAft>
              <a:buClr>
                <a:schemeClr val="accent1">
                  <a:shade val="75000"/>
                </a:schemeClr>
              </a:buClr>
              <a:buFont typeface="Wingdings"/>
              <a:buChar char=""/>
              <a:defRPr/>
            </a:pPr>
            <a:r>
              <a:rPr lang="en-US" altLang="en-US" dirty="0"/>
              <a:t>Relationality (dependence and interdependence) brings a normative dimension to decision-making through affective relations  </a:t>
            </a:r>
          </a:p>
          <a:p>
            <a:pPr lvl="2" indent="-182880" eaLnBrk="1" fontAlgn="auto" hangingPunct="1">
              <a:lnSpc>
                <a:spcPct val="80000"/>
              </a:lnSpc>
              <a:spcBef>
                <a:spcPts val="0"/>
              </a:spcBef>
              <a:spcAft>
                <a:spcPts val="0"/>
              </a:spcAft>
              <a:buClr>
                <a:schemeClr val="accent1">
                  <a:shade val="75000"/>
                </a:schemeClr>
              </a:buClr>
              <a:buFont typeface="Wingdings"/>
              <a:buChar char=""/>
              <a:defRPr/>
            </a:pPr>
            <a:r>
              <a:rPr lang="en-US" altLang="en-US" dirty="0">
                <a:solidFill>
                  <a:srgbClr val="FF0000"/>
                </a:solidFill>
              </a:rPr>
              <a:t>Affective relations exercise the same structural role in relation to relational life that economic relations exercise in relation to market life</a:t>
            </a:r>
          </a:p>
          <a:p>
            <a:pPr eaLnBrk="1" fontAlgn="auto" hangingPunct="1">
              <a:spcBef>
                <a:spcPct val="0"/>
              </a:spcBef>
              <a:spcAft>
                <a:spcPts val="0"/>
              </a:spcAft>
              <a:defRPr/>
            </a:pPr>
            <a:endParaRPr lang="en-US" altLang="en-US" dirty="0"/>
          </a:p>
          <a:p>
            <a:pPr eaLnBrk="1" fontAlgn="auto" hangingPunct="1">
              <a:spcBef>
                <a:spcPct val="0"/>
              </a:spcBef>
              <a:spcAft>
                <a:spcPts val="0"/>
              </a:spcAft>
              <a:defRPr/>
            </a:pPr>
            <a:endParaRPr lang="en-US" altLang="en-US" dirty="0"/>
          </a:p>
          <a:p>
            <a:pPr eaLnBrk="1" fontAlgn="auto" hangingPunct="1">
              <a:spcBef>
                <a:spcPct val="0"/>
              </a:spcBef>
              <a:spcAft>
                <a:spcPts val="0"/>
              </a:spcAft>
              <a:defRPr/>
            </a:pPr>
            <a:r>
              <a:rPr lang="en-US" altLang="en-US" dirty="0"/>
              <a:t>A justice perspective, based on rights is inadequate because its </a:t>
            </a:r>
            <a:r>
              <a:rPr lang="en-US" altLang="en-US" b="1" dirty="0"/>
              <a:t>presumed universality </a:t>
            </a:r>
            <a:r>
              <a:rPr lang="en-US" altLang="en-US" dirty="0"/>
              <a:t>is challenged by the reality of the inaccessibility of rights to many.  Rights have to be asserted and claimed, and in most contexts, those who are most vulnerable have neither the resources nor time to do this. This is  also  true of those who are primary carers as they cannot dispense with care to organise politically </a:t>
            </a:r>
          </a:p>
          <a:p>
            <a:pPr eaLnBrk="1" fontAlgn="auto" hangingPunct="1">
              <a:spcBef>
                <a:spcPct val="0"/>
              </a:spcBef>
              <a:spcAft>
                <a:spcPts val="0"/>
              </a:spcAft>
              <a:defRPr/>
            </a:pPr>
            <a:endParaRPr lang="en-US" altLang="en-US" dirty="0"/>
          </a:p>
          <a:p>
            <a:pPr eaLnBrk="1" fontAlgn="auto" hangingPunct="1">
              <a:spcBef>
                <a:spcPct val="0"/>
              </a:spcBef>
              <a:spcAft>
                <a:spcPts val="0"/>
              </a:spcAft>
              <a:defRPr/>
            </a:pPr>
            <a:r>
              <a:rPr lang="en-US" altLang="en-US" dirty="0"/>
              <a:t> Care  analyses, as  currently formulated, often assume that  only some people have needs. This is a flawed because </a:t>
            </a:r>
            <a:r>
              <a:rPr lang="en-US" altLang="en-US" b="1" dirty="0"/>
              <a:t>needs are not particular to the most vulnerable</a:t>
            </a:r>
            <a:r>
              <a:rPr lang="en-US" altLang="en-US" dirty="0"/>
              <a:t>. The need for care is universal as is the need to recognise rights.  See  White, Julie and Tronto, Joan (2004) ‘Political Practices of Care:</a:t>
            </a:r>
          </a:p>
          <a:p>
            <a:pPr eaLnBrk="1" fontAlgn="auto" hangingPunct="1">
              <a:spcBef>
                <a:spcPct val="0"/>
              </a:spcBef>
              <a:spcAft>
                <a:spcPts val="0"/>
              </a:spcAft>
              <a:defRPr/>
            </a:pPr>
            <a:r>
              <a:rPr lang="en-US" altLang="en-US" dirty="0"/>
              <a:t>Needs and Rights’ </a:t>
            </a:r>
            <a:r>
              <a:rPr lang="en-US" altLang="en-US" i="1" dirty="0"/>
              <a:t>Ratio Juris. </a:t>
            </a:r>
            <a:r>
              <a:rPr lang="en-US" altLang="en-US" dirty="0"/>
              <a:t>Vol. 17 No. 4 (425–53) for a good discussion on this. </a:t>
            </a:r>
          </a:p>
          <a:p>
            <a:pPr eaLnBrk="1" fontAlgn="auto" hangingPunct="1">
              <a:spcBef>
                <a:spcPct val="0"/>
              </a:spcBef>
              <a:spcAft>
                <a:spcPts val="0"/>
              </a:spcAft>
              <a:defRPr/>
            </a:pPr>
            <a:endParaRPr lang="en-US" altLang="en-US" dirty="0"/>
          </a:p>
        </p:txBody>
      </p:sp>
      <p:sp>
        <p:nvSpPr>
          <p:cNvPr id="91140" name="Slide Number Placeholder 3">
            <a:extLst>
              <a:ext uri="{FF2B5EF4-FFF2-40B4-BE49-F238E27FC236}">
                <a16:creationId xmlns:a16="http://schemas.microsoft.com/office/drawing/2014/main" id="{6549CF5E-4CF2-45EA-A07D-BCFEB431DB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38188" indent="-284163">
              <a:defRPr>
                <a:solidFill>
                  <a:schemeClr val="tx1"/>
                </a:solidFill>
                <a:latin typeface="Arial" panose="020B0604020202020204" pitchFamily="34" charset="0"/>
              </a:defRPr>
            </a:lvl2pPr>
            <a:lvl3pPr marL="1136650" indent="-227013">
              <a:defRPr>
                <a:solidFill>
                  <a:schemeClr val="tx1"/>
                </a:solidFill>
                <a:latin typeface="Arial" panose="020B0604020202020204" pitchFamily="34" charset="0"/>
              </a:defRPr>
            </a:lvl3pPr>
            <a:lvl4pPr marL="1590675" indent="-227013">
              <a:defRPr>
                <a:solidFill>
                  <a:schemeClr val="tx1"/>
                </a:solidFill>
                <a:latin typeface="Arial" panose="020B0604020202020204" pitchFamily="34" charset="0"/>
              </a:defRPr>
            </a:lvl4pPr>
            <a:lvl5pPr marL="2046288" indent="-227013">
              <a:defRPr>
                <a:solidFill>
                  <a:schemeClr val="tx1"/>
                </a:solidFill>
                <a:latin typeface="Arial" panose="020B0604020202020204" pitchFamily="34" charset="0"/>
              </a:defRPr>
            </a:lvl5pPr>
            <a:lvl6pPr marL="2503488" indent="-227013" eaLnBrk="0" fontAlgn="base" hangingPunct="0">
              <a:spcBef>
                <a:spcPct val="0"/>
              </a:spcBef>
              <a:spcAft>
                <a:spcPct val="0"/>
              </a:spcAft>
              <a:defRPr>
                <a:solidFill>
                  <a:schemeClr val="tx1"/>
                </a:solidFill>
                <a:latin typeface="Arial" panose="020B0604020202020204" pitchFamily="34" charset="0"/>
              </a:defRPr>
            </a:lvl6pPr>
            <a:lvl7pPr marL="2960688" indent="-227013" eaLnBrk="0" fontAlgn="base" hangingPunct="0">
              <a:spcBef>
                <a:spcPct val="0"/>
              </a:spcBef>
              <a:spcAft>
                <a:spcPct val="0"/>
              </a:spcAft>
              <a:defRPr>
                <a:solidFill>
                  <a:schemeClr val="tx1"/>
                </a:solidFill>
                <a:latin typeface="Arial" panose="020B0604020202020204" pitchFamily="34" charset="0"/>
              </a:defRPr>
            </a:lvl7pPr>
            <a:lvl8pPr marL="3417888" indent="-227013" eaLnBrk="0" fontAlgn="base" hangingPunct="0">
              <a:spcBef>
                <a:spcPct val="0"/>
              </a:spcBef>
              <a:spcAft>
                <a:spcPct val="0"/>
              </a:spcAft>
              <a:defRPr>
                <a:solidFill>
                  <a:schemeClr val="tx1"/>
                </a:solidFill>
                <a:latin typeface="Arial" panose="020B0604020202020204" pitchFamily="34" charset="0"/>
              </a:defRPr>
            </a:lvl8pPr>
            <a:lvl9pPr marL="3875088" indent="-227013" eaLnBrk="0" fontAlgn="base" hangingPunct="0">
              <a:spcBef>
                <a:spcPct val="0"/>
              </a:spcBef>
              <a:spcAft>
                <a:spcPct val="0"/>
              </a:spcAft>
              <a:defRPr>
                <a:solidFill>
                  <a:schemeClr val="tx1"/>
                </a:solidFill>
                <a:latin typeface="Arial" panose="020B0604020202020204" pitchFamily="34" charset="0"/>
              </a:defRPr>
            </a:lvl9pPr>
          </a:lstStyle>
          <a:p>
            <a:fld id="{FB95BF31-FF9C-4AAD-8437-463420D5B906}" type="slidenum">
              <a:rPr lang="en-GB" altLang="en-US">
                <a:solidFill>
                  <a:srgbClr val="000000"/>
                </a:solidFill>
                <a:cs typeface="Arial" panose="020B0604020202020204" pitchFamily="34" charset="0"/>
              </a:rPr>
              <a:pPr/>
              <a:t>9</a:t>
            </a:fld>
            <a:endParaRPr lang="en-GB" altLang="en-US" dirty="0">
              <a:solidFill>
                <a:srgbClr val="000000"/>
              </a:solidFill>
              <a:cs typeface="Arial" panose="020B0604020202020204" pitchFamily="34" charset="0"/>
            </a:endParaRPr>
          </a:p>
        </p:txBody>
      </p:sp>
    </p:spTree>
    <p:extLst>
      <p:ext uri="{BB962C8B-B14F-4D97-AF65-F5344CB8AC3E}">
        <p14:creationId xmlns:p14="http://schemas.microsoft.com/office/powerpoint/2010/main" val="12340231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800" dirty="0">
                <a:effectLst/>
                <a:latin typeface="Calibri" panose="020F0502020204030204" pitchFamily="34" charset="0"/>
                <a:ea typeface="Calibri" panose="020F0502020204030204" pitchFamily="34" charset="0"/>
                <a:cs typeface="Times New Roman" panose="02020603050405020304" pitchFamily="18" charset="0"/>
              </a:rPr>
              <a:t>Oxfam (2020)  </a:t>
            </a:r>
            <a:r>
              <a:rPr lang="en-IE" sz="1800" i="1" dirty="0">
                <a:effectLst/>
                <a:latin typeface="Calibri" panose="020F0502020204030204" pitchFamily="34" charset="0"/>
                <a:ea typeface="Calibri" panose="020F0502020204030204" pitchFamily="34" charset="0"/>
                <a:cs typeface="Times New Roman" panose="02020603050405020304" pitchFamily="18" charset="0"/>
              </a:rPr>
              <a:t>Time to care: Unpaid and underpaid care work and the global inequality crisis. Oxford: Oxfam International.</a:t>
            </a:r>
            <a:r>
              <a:rPr lang="en-IE" sz="1800" dirty="0">
                <a:effectLst/>
                <a:latin typeface="Calibri" panose="020F0502020204030204" pitchFamily="34" charset="0"/>
                <a:ea typeface="Calibri" panose="020F0502020204030204" pitchFamily="34" charset="0"/>
                <a:cs typeface="Times New Roman" panose="02020603050405020304" pitchFamily="18" charset="0"/>
              </a:rPr>
              <a:t> (Oxfam Briefing paper presented to the World Economic Forum, Davos, Jan.)</a:t>
            </a:r>
          </a:p>
          <a:p>
            <a:endParaRPr lang="en-IE" dirty="0"/>
          </a:p>
        </p:txBody>
      </p:sp>
      <p:sp>
        <p:nvSpPr>
          <p:cNvPr id="4" name="Slide Number Placeholder 3"/>
          <p:cNvSpPr>
            <a:spLocks noGrp="1"/>
          </p:cNvSpPr>
          <p:nvPr>
            <p:ph type="sldNum" sz="quarter" idx="5"/>
          </p:nvPr>
        </p:nvSpPr>
        <p:spPr/>
        <p:txBody>
          <a:bodyPr/>
          <a:lstStyle/>
          <a:p>
            <a:fld id="{287BA1DC-C90D-4A36-AB0E-2EDA7FA62C31}" type="slidenum">
              <a:rPr lang="en-IE" smtClean="0"/>
              <a:t>10</a:t>
            </a:fld>
            <a:endParaRPr lang="en-IE" dirty="0"/>
          </a:p>
        </p:txBody>
      </p:sp>
    </p:spTree>
    <p:extLst>
      <p:ext uri="{BB962C8B-B14F-4D97-AF65-F5344CB8AC3E}">
        <p14:creationId xmlns:p14="http://schemas.microsoft.com/office/powerpoint/2010/main" val="35468590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a:extLst>
              <a:ext uri="{FF2B5EF4-FFF2-40B4-BE49-F238E27FC236}">
                <a16:creationId xmlns:a16="http://schemas.microsoft.com/office/drawing/2014/main" id="{825BEDBD-0609-4C56-823E-C6723CBFAF7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a:extLst>
              <a:ext uri="{FF2B5EF4-FFF2-40B4-BE49-F238E27FC236}">
                <a16:creationId xmlns:a16="http://schemas.microsoft.com/office/drawing/2014/main" id="{387AFD13-C39F-42E7-B5EE-A40B6DB536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
        <p:nvSpPr>
          <p:cNvPr id="96260" name="Slide Number Placeholder 3">
            <a:extLst>
              <a:ext uri="{FF2B5EF4-FFF2-40B4-BE49-F238E27FC236}">
                <a16:creationId xmlns:a16="http://schemas.microsoft.com/office/drawing/2014/main" id="{F5800D12-0400-43F8-BA49-EAAB554FAA7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EFA157B-7547-4FE8-9937-7602E9E6A63B}" type="slidenum">
              <a:rPr lang="en-GB" altLang="en-US">
                <a:solidFill>
                  <a:srgbClr val="000000"/>
                </a:solidFill>
                <a:latin typeface="Arial" panose="020B0604020202020204" pitchFamily="34" charset="0"/>
                <a:cs typeface="Arial" panose="020B0604020202020204" pitchFamily="34" charset="0"/>
              </a:rPr>
              <a:pPr>
                <a:spcBef>
                  <a:spcPct val="0"/>
                </a:spcBef>
              </a:pPr>
              <a:t>11</a:t>
            </a:fld>
            <a:endParaRPr lang="en-GB" altLang="en-US"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7253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core ethic of capitalism is governed by the pursuit of competitive self interest. There is an ethic of coldness an indifference towards the needy other that is endemic to the logic of capitalism.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eaLnBrk="1" hangingPunct="1">
              <a:lnSpc>
                <a:spcPct val="80000"/>
              </a:lnSpc>
              <a:defRPr/>
            </a:pPr>
            <a:endParaRPr lang="en-IE" sz="1200" dirty="0">
              <a:solidFill>
                <a:schemeClr val="tx1">
                  <a:lumMod val="95000"/>
                  <a:lumOff val="5000"/>
                </a:schemeClr>
              </a:solidFill>
              <a:latin typeface="Perpetua" panose="02020502060401020303" pitchFamily="18" charset="0"/>
            </a:endParaRPr>
          </a:p>
          <a:p>
            <a:pPr>
              <a:lnSpc>
                <a:spcPct val="80000"/>
              </a:lnSpc>
              <a:defRPr/>
            </a:pPr>
            <a:r>
              <a:rPr lang="en-IE" sz="1200" dirty="0">
                <a:solidFill>
                  <a:schemeClr val="tx1">
                    <a:lumMod val="95000"/>
                    <a:lumOff val="5000"/>
                  </a:schemeClr>
                </a:solidFill>
                <a:latin typeface="Perpetua" panose="02020502060401020303" pitchFamily="18" charset="0"/>
              </a:rPr>
              <a:t>Affective relations of care exercise </a:t>
            </a:r>
            <a:r>
              <a:rPr lang="en-IE" sz="1200" dirty="0">
                <a:latin typeface="Perpetua" panose="02020502060401020303" pitchFamily="18" charset="0"/>
              </a:rPr>
              <a:t>a central structural role in people’s relational care life like the role economic relations exercise in market life; humans are materially produced and reproduced in bodies, hands, heart and minds through the care invested in them. </a:t>
            </a:r>
            <a:r>
              <a:rPr lang="en-GB" sz="1200" dirty="0">
                <a:latin typeface="Perpetua" panose="02020502060401020303" pitchFamily="18" charset="0"/>
              </a:rPr>
              <a:t>Naming our affective care relations is a way of integrating a concept of dependency and interdependency into our understanding of political action and social change. </a:t>
            </a:r>
            <a:r>
              <a:rPr lang="en-IE" sz="1200" dirty="0">
                <a:latin typeface="Perpetua" panose="02020502060401020303" pitchFamily="18" charset="0"/>
              </a:rPr>
              <a:t>Silencing affective relations intellectually is a way of silencing women, those with high dependency care needs, and carers politically </a:t>
            </a:r>
            <a:r>
              <a:rPr lang="en-IE" sz="1200" dirty="0">
                <a:solidFill>
                  <a:schemeClr val="tx1">
                    <a:lumMod val="95000"/>
                    <a:lumOff val="5000"/>
                  </a:schemeClr>
                </a:solidFill>
                <a:latin typeface="Perpetua" panose="02020502060401020303" pitchFamily="18" charset="0"/>
              </a:rPr>
              <a:t>(most of whom are poor ethnic minority and migrant women</a:t>
            </a:r>
            <a:r>
              <a:rPr lang="en-IE" sz="1200" b="1" dirty="0">
                <a:solidFill>
                  <a:schemeClr val="tx1">
                    <a:lumMod val="95000"/>
                    <a:lumOff val="5000"/>
                  </a:schemeClr>
                </a:solidFill>
                <a:latin typeface="Perpetua" panose="02020502060401020303" pitchFamily="18" charset="0"/>
              </a:rPr>
              <a:t>) (</a:t>
            </a:r>
            <a:r>
              <a:rPr lang="en-IE" sz="1200" dirty="0">
                <a:solidFill>
                  <a:schemeClr val="tx1">
                    <a:lumMod val="95000"/>
                    <a:lumOff val="5000"/>
                  </a:schemeClr>
                </a:solidFill>
                <a:latin typeface="Perpetua" panose="02020502060401020303" pitchFamily="18" charset="0"/>
              </a:rPr>
              <a:t>see Oxfam Report </a:t>
            </a:r>
            <a:r>
              <a:rPr lang="en-IE" sz="1200" i="1" dirty="0">
                <a:solidFill>
                  <a:schemeClr val="tx1">
                    <a:lumMod val="95000"/>
                    <a:lumOff val="5000"/>
                  </a:schemeClr>
                </a:solidFill>
                <a:latin typeface="Perpetua" panose="02020502060401020303" pitchFamily="18" charset="0"/>
              </a:rPr>
              <a:t>Time to Care </a:t>
            </a:r>
            <a:r>
              <a:rPr lang="en-IE" sz="1200" dirty="0">
                <a:solidFill>
                  <a:schemeClr val="tx1">
                    <a:lumMod val="95000"/>
                    <a:lumOff val="5000"/>
                  </a:schemeClr>
                </a:solidFill>
                <a:latin typeface="Perpetua" panose="02020502060401020303" pitchFamily="18" charset="0"/>
              </a:rPr>
              <a:t>2020) and excluding them from theories of justice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E" sz="1200" dirty="0"/>
          </a:p>
          <a:p>
            <a:endParaRPr lang="en-IE" dirty="0"/>
          </a:p>
        </p:txBody>
      </p:sp>
      <p:sp>
        <p:nvSpPr>
          <p:cNvPr id="4" name="Slide Number Placeholder 3"/>
          <p:cNvSpPr>
            <a:spLocks noGrp="1"/>
          </p:cNvSpPr>
          <p:nvPr>
            <p:ph type="sldNum" sz="quarter" idx="5"/>
          </p:nvPr>
        </p:nvSpPr>
        <p:spPr/>
        <p:txBody>
          <a:bodyPr/>
          <a:lstStyle/>
          <a:p>
            <a:fld id="{287BA1DC-C90D-4A36-AB0E-2EDA7FA62C31}" type="slidenum">
              <a:rPr lang="en-IE" smtClean="0"/>
              <a:t>13</a:t>
            </a:fld>
            <a:endParaRPr lang="en-IE" dirty="0"/>
          </a:p>
        </p:txBody>
      </p:sp>
    </p:spTree>
    <p:extLst>
      <p:ext uri="{BB962C8B-B14F-4D97-AF65-F5344CB8AC3E}">
        <p14:creationId xmlns:p14="http://schemas.microsoft.com/office/powerpoint/2010/main" val="2307912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DE44EB0-D212-42CB-80A0-B64C2DA1F7B7}" type="datetime1">
              <a:rPr lang="en-IE" smtClean="0"/>
              <a:t>18/11/2020</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E419FAE-3658-4B5B-8BD3-9B6A9C414C98}" type="slidenum">
              <a:rPr lang="en-IE" smtClean="0"/>
              <a:t>‹#›</a:t>
            </a:fld>
            <a:endParaRPr lang="en-IE" dirty="0"/>
          </a:p>
        </p:txBody>
      </p:sp>
    </p:spTree>
    <p:extLst>
      <p:ext uri="{BB962C8B-B14F-4D97-AF65-F5344CB8AC3E}">
        <p14:creationId xmlns:p14="http://schemas.microsoft.com/office/powerpoint/2010/main" val="1132055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7FC16F-BE4C-4BA8-B22A-30245E0260C7}" type="datetime1">
              <a:rPr lang="en-IE" smtClean="0"/>
              <a:t>18/11/2020</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E419FAE-3658-4B5B-8BD3-9B6A9C414C98}" type="slidenum">
              <a:rPr lang="en-IE" smtClean="0"/>
              <a:t>‹#›</a:t>
            </a:fld>
            <a:endParaRPr lang="en-IE" dirty="0"/>
          </a:p>
        </p:txBody>
      </p:sp>
    </p:spTree>
    <p:extLst>
      <p:ext uri="{BB962C8B-B14F-4D97-AF65-F5344CB8AC3E}">
        <p14:creationId xmlns:p14="http://schemas.microsoft.com/office/powerpoint/2010/main" val="2523500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9E4A9F-6258-4139-813D-BA3DB9D568D7}" type="datetime1">
              <a:rPr lang="en-IE" smtClean="0"/>
              <a:t>18/11/2020</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E419FAE-3658-4B5B-8BD3-9B6A9C414C98}" type="slidenum">
              <a:rPr lang="en-IE" smtClean="0"/>
              <a:t>‹#›</a:t>
            </a:fld>
            <a:endParaRPr lang="en-IE"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92609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4A4632F-4B7B-47A3-A970-511CA59806A9}" type="datetime1">
              <a:rPr lang="en-IE" smtClean="0"/>
              <a:t>18/11/2020</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E419FAE-3658-4B5B-8BD3-9B6A9C414C98}" type="slidenum">
              <a:rPr lang="en-IE" smtClean="0"/>
              <a:t>‹#›</a:t>
            </a:fld>
            <a:endParaRPr lang="en-IE" dirty="0"/>
          </a:p>
        </p:txBody>
      </p:sp>
    </p:spTree>
    <p:extLst>
      <p:ext uri="{BB962C8B-B14F-4D97-AF65-F5344CB8AC3E}">
        <p14:creationId xmlns:p14="http://schemas.microsoft.com/office/powerpoint/2010/main" val="10037890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F3311C9-DC48-4D08-9735-38A1EA26385F}" type="datetime1">
              <a:rPr lang="en-IE" smtClean="0"/>
              <a:t>18/11/2020</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E419FAE-3658-4B5B-8BD3-9B6A9C414C98}" type="slidenum">
              <a:rPr lang="en-IE" smtClean="0"/>
              <a:t>‹#›</a:t>
            </a:fld>
            <a:endParaRPr lang="en-IE"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884543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9A1DA99-D589-429A-B468-E97EA84112C1}" type="datetime1">
              <a:rPr lang="en-IE" smtClean="0"/>
              <a:t>18/11/2020</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E419FAE-3658-4B5B-8BD3-9B6A9C414C98}" type="slidenum">
              <a:rPr lang="en-IE" smtClean="0"/>
              <a:t>‹#›</a:t>
            </a:fld>
            <a:endParaRPr lang="en-IE" dirty="0"/>
          </a:p>
        </p:txBody>
      </p:sp>
    </p:spTree>
    <p:extLst>
      <p:ext uri="{BB962C8B-B14F-4D97-AF65-F5344CB8AC3E}">
        <p14:creationId xmlns:p14="http://schemas.microsoft.com/office/powerpoint/2010/main" val="34807541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1421B8-82C2-4570-B194-3DDD296CCE31}" type="datetime1">
              <a:rPr lang="en-IE" smtClean="0"/>
              <a:t>18/11/2020</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E419FAE-3658-4B5B-8BD3-9B6A9C414C98}" type="slidenum">
              <a:rPr lang="en-IE" smtClean="0"/>
              <a:t>‹#›</a:t>
            </a:fld>
            <a:endParaRPr lang="en-IE" dirty="0"/>
          </a:p>
        </p:txBody>
      </p:sp>
    </p:spTree>
    <p:extLst>
      <p:ext uri="{BB962C8B-B14F-4D97-AF65-F5344CB8AC3E}">
        <p14:creationId xmlns:p14="http://schemas.microsoft.com/office/powerpoint/2010/main" val="7184756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9B0E22-4189-475D-A3C6-AE13795F0181}" type="datetime1">
              <a:rPr lang="en-IE" smtClean="0"/>
              <a:t>18/11/2020</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E419FAE-3658-4B5B-8BD3-9B6A9C414C98}" type="slidenum">
              <a:rPr lang="en-IE" smtClean="0"/>
              <a:t>‹#›</a:t>
            </a:fld>
            <a:endParaRPr lang="en-IE" dirty="0"/>
          </a:p>
        </p:txBody>
      </p:sp>
    </p:spTree>
    <p:extLst>
      <p:ext uri="{BB962C8B-B14F-4D97-AF65-F5344CB8AC3E}">
        <p14:creationId xmlns:p14="http://schemas.microsoft.com/office/powerpoint/2010/main" val="29342647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A537A170-2A27-4841-959A-FD3B9F9A0734}"/>
              </a:ext>
            </a:extLst>
          </p:cNvPr>
          <p:cNvSpPr>
            <a:spLocks noChangeArrowheads="1"/>
          </p:cNvSpPr>
          <p:nvPr/>
        </p:nvSpPr>
        <p:spPr bwMode="auto">
          <a:xfrm>
            <a:off x="812800" y="1219200"/>
            <a:ext cx="105664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IE" dirty="0"/>
          </a:p>
        </p:txBody>
      </p:sp>
      <p:sp>
        <p:nvSpPr>
          <p:cNvPr id="5" name="Line 8">
            <a:extLst>
              <a:ext uri="{FF2B5EF4-FFF2-40B4-BE49-F238E27FC236}">
                <a16:creationId xmlns:a16="http://schemas.microsoft.com/office/drawing/2014/main" id="{E4E5DF66-8411-4E61-9505-A18A4B9EBD1D}"/>
              </a:ext>
            </a:extLst>
          </p:cNvPr>
          <p:cNvSpPr>
            <a:spLocks noChangeShapeType="1"/>
          </p:cNvSpPr>
          <p:nvPr/>
        </p:nvSpPr>
        <p:spPr bwMode="auto">
          <a:xfrm>
            <a:off x="2641600" y="3962400"/>
            <a:ext cx="8682038"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IE" dirty="0"/>
          </a:p>
        </p:txBody>
      </p:sp>
      <p:sp>
        <p:nvSpPr>
          <p:cNvPr id="8194" name="Rectangle 2"/>
          <p:cNvSpPr>
            <a:spLocks noGrp="1" noChangeArrowheads="1"/>
          </p:cNvSpPr>
          <p:nvPr>
            <p:ph type="ctrTitle"/>
          </p:nvPr>
        </p:nvSpPr>
        <p:spPr>
          <a:xfrm>
            <a:off x="1219201" y="1524000"/>
            <a:ext cx="10164233" cy="1752600"/>
          </a:xfrm>
        </p:spPr>
        <p:txBody>
          <a:bodyPr/>
          <a:lstStyle>
            <a:lvl1pPr>
              <a:defRPr sz="5000"/>
            </a:lvl1pPr>
          </a:lstStyle>
          <a:p>
            <a:r>
              <a:rPr lang="en-GB" altLang="en-US"/>
              <a:t>Click to edit Master title style</a:t>
            </a:r>
          </a:p>
        </p:txBody>
      </p:sp>
      <p:sp>
        <p:nvSpPr>
          <p:cNvPr id="8195" name="Rectangle 3"/>
          <p:cNvSpPr>
            <a:spLocks noGrp="1" noChangeArrowheads="1"/>
          </p:cNvSpPr>
          <p:nvPr>
            <p:ph type="subTitle" idx="1"/>
          </p:nvPr>
        </p:nvSpPr>
        <p:spPr>
          <a:xfrm>
            <a:off x="2641600" y="3962400"/>
            <a:ext cx="8737600" cy="1752600"/>
          </a:xfrm>
        </p:spPr>
        <p:txBody>
          <a:bodyPr/>
          <a:lstStyle>
            <a:lvl1pPr marL="0" indent="0">
              <a:buFont typeface="Wingdings" pitchFamily="2" charset="2"/>
              <a:buNone/>
              <a:defRPr sz="2800"/>
            </a:lvl1pPr>
          </a:lstStyle>
          <a:p>
            <a:r>
              <a:rPr lang="en-GB" altLang="en-US"/>
              <a:t>Click to edit Master subtitle style</a:t>
            </a:r>
          </a:p>
        </p:txBody>
      </p:sp>
      <p:sp>
        <p:nvSpPr>
          <p:cNvPr id="6" name="Rectangle 4">
            <a:extLst>
              <a:ext uri="{FF2B5EF4-FFF2-40B4-BE49-F238E27FC236}">
                <a16:creationId xmlns:a16="http://schemas.microsoft.com/office/drawing/2014/main" id="{E0250FDE-02EC-43BC-88C4-362548EC838F}"/>
              </a:ext>
            </a:extLst>
          </p:cNvPr>
          <p:cNvSpPr>
            <a:spLocks noGrp="1" noChangeArrowheads="1"/>
          </p:cNvSpPr>
          <p:nvPr>
            <p:ph type="dt" sz="half" idx="10"/>
          </p:nvPr>
        </p:nvSpPr>
        <p:spPr/>
        <p:txBody>
          <a:bodyPr/>
          <a:lstStyle>
            <a:lvl1pPr>
              <a:defRPr>
                <a:cs typeface="Arial" charset="0"/>
              </a:defRPr>
            </a:lvl1pPr>
          </a:lstStyle>
          <a:p>
            <a:pPr>
              <a:defRPr/>
            </a:pPr>
            <a:fld id="{0C8C7E8A-E4D6-449F-A8B5-D82EACED4CF5}" type="datetime1">
              <a:rPr lang="en-IE" altLang="en-US" smtClean="0"/>
              <a:t>18/11/2020</a:t>
            </a:fld>
            <a:endParaRPr lang="en-GB" altLang="en-US" dirty="0"/>
          </a:p>
        </p:txBody>
      </p:sp>
      <p:sp>
        <p:nvSpPr>
          <p:cNvPr id="7" name="Rectangle 5">
            <a:extLst>
              <a:ext uri="{FF2B5EF4-FFF2-40B4-BE49-F238E27FC236}">
                <a16:creationId xmlns:a16="http://schemas.microsoft.com/office/drawing/2014/main" id="{5D53F5B1-CE9A-4BB9-829F-D8C0148111B2}"/>
              </a:ext>
            </a:extLst>
          </p:cNvPr>
          <p:cNvSpPr>
            <a:spLocks noGrp="1" noChangeArrowheads="1"/>
          </p:cNvSpPr>
          <p:nvPr>
            <p:ph type="ftr" sz="quarter" idx="11"/>
          </p:nvPr>
        </p:nvSpPr>
        <p:spPr>
          <a:xfrm>
            <a:off x="4165600" y="6243638"/>
            <a:ext cx="3860800" cy="457200"/>
          </a:xfrm>
        </p:spPr>
        <p:txBody>
          <a:bodyPr/>
          <a:lstStyle>
            <a:lvl1pPr>
              <a:defRPr>
                <a:cs typeface="Arial" charset="0"/>
              </a:defRPr>
            </a:lvl1pPr>
          </a:lstStyle>
          <a:p>
            <a:pPr>
              <a:defRPr/>
            </a:pPr>
            <a:endParaRPr lang="en-GB" altLang="en-US" dirty="0"/>
          </a:p>
        </p:txBody>
      </p:sp>
      <p:sp>
        <p:nvSpPr>
          <p:cNvPr id="8" name="Rectangle 6">
            <a:extLst>
              <a:ext uri="{FF2B5EF4-FFF2-40B4-BE49-F238E27FC236}">
                <a16:creationId xmlns:a16="http://schemas.microsoft.com/office/drawing/2014/main" id="{8A708392-9F58-4E14-8080-646E71B2F6C3}"/>
              </a:ext>
            </a:extLst>
          </p:cNvPr>
          <p:cNvSpPr>
            <a:spLocks noGrp="1" noChangeArrowheads="1"/>
          </p:cNvSpPr>
          <p:nvPr>
            <p:ph type="sldNum" sz="quarter" idx="12"/>
          </p:nvPr>
        </p:nvSpPr>
        <p:spPr/>
        <p:txBody>
          <a:bodyPr/>
          <a:lstStyle>
            <a:lvl1pPr>
              <a:defRPr/>
            </a:lvl1pPr>
          </a:lstStyle>
          <a:p>
            <a:fld id="{E1B6812C-8E68-4298-B068-9C07179E5EF6}" type="slidenum">
              <a:rPr lang="en-GB" altLang="en-US"/>
              <a:pPr/>
              <a:t>‹#›</a:t>
            </a:fld>
            <a:endParaRPr lang="en-GB" altLang="en-US" dirty="0"/>
          </a:p>
        </p:txBody>
      </p:sp>
    </p:spTree>
    <p:extLst>
      <p:ext uri="{BB962C8B-B14F-4D97-AF65-F5344CB8AC3E}">
        <p14:creationId xmlns:p14="http://schemas.microsoft.com/office/powerpoint/2010/main" val="1725786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DE028FE-5592-4D4B-A262-BAF42E8CCE9B}"/>
              </a:ext>
            </a:extLst>
          </p:cNvPr>
          <p:cNvSpPr>
            <a:spLocks noGrp="1" noChangeArrowheads="1"/>
          </p:cNvSpPr>
          <p:nvPr>
            <p:ph type="dt" sz="half" idx="10"/>
          </p:nvPr>
        </p:nvSpPr>
        <p:spPr/>
        <p:txBody>
          <a:bodyPr/>
          <a:lstStyle>
            <a:lvl1pPr>
              <a:defRPr>
                <a:cs typeface="Arial" charset="0"/>
              </a:defRPr>
            </a:lvl1pPr>
          </a:lstStyle>
          <a:p>
            <a:pPr>
              <a:defRPr/>
            </a:pPr>
            <a:fld id="{A2D8AC80-97AB-4C09-ABFD-D772CF5608FB}" type="datetime1">
              <a:rPr lang="en-IE" altLang="en-US" smtClean="0"/>
              <a:t>18/11/2020</a:t>
            </a:fld>
            <a:endParaRPr lang="en-GB" altLang="en-US" dirty="0"/>
          </a:p>
        </p:txBody>
      </p:sp>
      <p:sp>
        <p:nvSpPr>
          <p:cNvPr id="5" name="Rectangle 5">
            <a:extLst>
              <a:ext uri="{FF2B5EF4-FFF2-40B4-BE49-F238E27FC236}">
                <a16:creationId xmlns:a16="http://schemas.microsoft.com/office/drawing/2014/main" id="{D53EADF6-D33D-4EDF-8306-75099B8C1539}"/>
              </a:ext>
            </a:extLst>
          </p:cNvPr>
          <p:cNvSpPr>
            <a:spLocks noGrp="1" noChangeArrowheads="1"/>
          </p:cNvSpPr>
          <p:nvPr>
            <p:ph type="ftr" sz="quarter" idx="11"/>
          </p:nvPr>
        </p:nvSpPr>
        <p:spPr/>
        <p:txBody>
          <a:bodyPr/>
          <a:lstStyle>
            <a:lvl1pPr>
              <a:defRPr>
                <a:cs typeface="Arial" charset="0"/>
              </a:defRPr>
            </a:lvl1pPr>
          </a:lstStyle>
          <a:p>
            <a:pPr>
              <a:defRPr/>
            </a:pPr>
            <a:endParaRPr lang="en-GB" altLang="en-US" dirty="0"/>
          </a:p>
        </p:txBody>
      </p:sp>
      <p:sp>
        <p:nvSpPr>
          <p:cNvPr id="6" name="Rectangle 6">
            <a:extLst>
              <a:ext uri="{FF2B5EF4-FFF2-40B4-BE49-F238E27FC236}">
                <a16:creationId xmlns:a16="http://schemas.microsoft.com/office/drawing/2014/main" id="{EC3891C5-0ACA-4715-B90E-B0EA9C7BDB3A}"/>
              </a:ext>
            </a:extLst>
          </p:cNvPr>
          <p:cNvSpPr>
            <a:spLocks noGrp="1" noChangeArrowheads="1"/>
          </p:cNvSpPr>
          <p:nvPr>
            <p:ph type="sldNum" sz="quarter" idx="12"/>
          </p:nvPr>
        </p:nvSpPr>
        <p:spPr/>
        <p:txBody>
          <a:bodyPr/>
          <a:lstStyle>
            <a:lvl1pPr>
              <a:defRPr/>
            </a:lvl1pPr>
          </a:lstStyle>
          <a:p>
            <a:fld id="{A8BE47DB-6680-48DD-80A4-9A758413413C}" type="slidenum">
              <a:rPr lang="en-GB" altLang="en-US"/>
              <a:pPr/>
              <a:t>‹#›</a:t>
            </a:fld>
            <a:endParaRPr lang="en-GB" altLang="en-US" dirty="0"/>
          </a:p>
        </p:txBody>
      </p:sp>
    </p:spTree>
    <p:extLst>
      <p:ext uri="{BB962C8B-B14F-4D97-AF65-F5344CB8AC3E}">
        <p14:creationId xmlns:p14="http://schemas.microsoft.com/office/powerpoint/2010/main" val="40816713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CC22137B-C419-4E51-83DD-80BDACEBB476}"/>
              </a:ext>
            </a:extLst>
          </p:cNvPr>
          <p:cNvSpPr>
            <a:spLocks noGrp="1" noChangeArrowheads="1"/>
          </p:cNvSpPr>
          <p:nvPr>
            <p:ph type="dt" sz="half" idx="10"/>
          </p:nvPr>
        </p:nvSpPr>
        <p:spPr/>
        <p:txBody>
          <a:bodyPr/>
          <a:lstStyle>
            <a:lvl1pPr>
              <a:defRPr>
                <a:cs typeface="Arial" charset="0"/>
              </a:defRPr>
            </a:lvl1pPr>
          </a:lstStyle>
          <a:p>
            <a:pPr>
              <a:defRPr/>
            </a:pPr>
            <a:fld id="{752F9663-65A4-40F2-93C7-63C3BC428F8C}" type="datetime1">
              <a:rPr lang="en-IE" altLang="en-US" smtClean="0"/>
              <a:t>18/11/2020</a:t>
            </a:fld>
            <a:endParaRPr lang="en-GB" altLang="en-US" dirty="0"/>
          </a:p>
        </p:txBody>
      </p:sp>
      <p:sp>
        <p:nvSpPr>
          <p:cNvPr id="5" name="Rectangle 5">
            <a:extLst>
              <a:ext uri="{FF2B5EF4-FFF2-40B4-BE49-F238E27FC236}">
                <a16:creationId xmlns:a16="http://schemas.microsoft.com/office/drawing/2014/main" id="{9A539A1D-4930-4941-8F77-B280E12BF255}"/>
              </a:ext>
            </a:extLst>
          </p:cNvPr>
          <p:cNvSpPr>
            <a:spLocks noGrp="1" noChangeArrowheads="1"/>
          </p:cNvSpPr>
          <p:nvPr>
            <p:ph type="ftr" sz="quarter" idx="11"/>
          </p:nvPr>
        </p:nvSpPr>
        <p:spPr/>
        <p:txBody>
          <a:bodyPr/>
          <a:lstStyle>
            <a:lvl1pPr>
              <a:defRPr>
                <a:cs typeface="Arial" charset="0"/>
              </a:defRPr>
            </a:lvl1pPr>
          </a:lstStyle>
          <a:p>
            <a:pPr>
              <a:defRPr/>
            </a:pPr>
            <a:endParaRPr lang="en-GB" altLang="en-US" dirty="0"/>
          </a:p>
        </p:txBody>
      </p:sp>
      <p:sp>
        <p:nvSpPr>
          <p:cNvPr id="6" name="Rectangle 6">
            <a:extLst>
              <a:ext uri="{FF2B5EF4-FFF2-40B4-BE49-F238E27FC236}">
                <a16:creationId xmlns:a16="http://schemas.microsoft.com/office/drawing/2014/main" id="{13775C4F-5C6A-49C8-8274-EF7AF1443C13}"/>
              </a:ext>
            </a:extLst>
          </p:cNvPr>
          <p:cNvSpPr>
            <a:spLocks noGrp="1" noChangeArrowheads="1"/>
          </p:cNvSpPr>
          <p:nvPr>
            <p:ph type="sldNum" sz="quarter" idx="12"/>
          </p:nvPr>
        </p:nvSpPr>
        <p:spPr/>
        <p:txBody>
          <a:bodyPr/>
          <a:lstStyle>
            <a:lvl1pPr>
              <a:defRPr/>
            </a:lvl1pPr>
          </a:lstStyle>
          <a:p>
            <a:fld id="{F2D16A37-F9C3-4469-B415-10E5AEBDE968}" type="slidenum">
              <a:rPr lang="en-GB" altLang="en-US"/>
              <a:pPr/>
              <a:t>‹#›</a:t>
            </a:fld>
            <a:endParaRPr lang="en-GB" altLang="en-US" dirty="0"/>
          </a:p>
        </p:txBody>
      </p:sp>
    </p:spTree>
    <p:extLst>
      <p:ext uri="{BB962C8B-B14F-4D97-AF65-F5344CB8AC3E}">
        <p14:creationId xmlns:p14="http://schemas.microsoft.com/office/powerpoint/2010/main" val="1715432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D46B40-1237-4936-87A8-384688EF5596}" type="datetime1">
              <a:rPr lang="en-IE" smtClean="0"/>
              <a:t>18/11/2020</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E419FAE-3658-4B5B-8BD3-9B6A9C414C98}" type="slidenum">
              <a:rPr lang="en-IE" smtClean="0"/>
              <a:t>‹#›</a:t>
            </a:fld>
            <a:endParaRPr lang="en-IE" dirty="0"/>
          </a:p>
        </p:txBody>
      </p:sp>
    </p:spTree>
    <p:extLst>
      <p:ext uri="{BB962C8B-B14F-4D97-AF65-F5344CB8AC3E}">
        <p14:creationId xmlns:p14="http://schemas.microsoft.com/office/powerpoint/2010/main" val="42531366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128EA03-4699-4217-B5AB-E72F5769DA3E}"/>
              </a:ext>
            </a:extLst>
          </p:cNvPr>
          <p:cNvSpPr>
            <a:spLocks noGrp="1" noChangeArrowheads="1"/>
          </p:cNvSpPr>
          <p:nvPr>
            <p:ph type="dt" sz="half" idx="10"/>
          </p:nvPr>
        </p:nvSpPr>
        <p:spPr/>
        <p:txBody>
          <a:bodyPr/>
          <a:lstStyle>
            <a:lvl1pPr>
              <a:defRPr>
                <a:cs typeface="Arial" charset="0"/>
              </a:defRPr>
            </a:lvl1pPr>
          </a:lstStyle>
          <a:p>
            <a:pPr>
              <a:defRPr/>
            </a:pPr>
            <a:fld id="{14693E40-0B1B-468F-8445-0C321F8B72BC}" type="datetime1">
              <a:rPr lang="en-IE" altLang="en-US" smtClean="0"/>
              <a:t>18/11/2020</a:t>
            </a:fld>
            <a:endParaRPr lang="en-GB" altLang="en-US" dirty="0"/>
          </a:p>
        </p:txBody>
      </p:sp>
      <p:sp>
        <p:nvSpPr>
          <p:cNvPr id="6" name="Footer Placeholder 5">
            <a:extLst>
              <a:ext uri="{FF2B5EF4-FFF2-40B4-BE49-F238E27FC236}">
                <a16:creationId xmlns:a16="http://schemas.microsoft.com/office/drawing/2014/main" id="{C82ADE30-6018-4B80-9814-187047DEC9A5}"/>
              </a:ext>
            </a:extLst>
          </p:cNvPr>
          <p:cNvSpPr>
            <a:spLocks noGrp="1" noChangeArrowheads="1"/>
          </p:cNvSpPr>
          <p:nvPr>
            <p:ph type="ftr" sz="quarter" idx="11"/>
          </p:nvPr>
        </p:nvSpPr>
        <p:spPr/>
        <p:txBody>
          <a:bodyPr/>
          <a:lstStyle>
            <a:lvl1pPr>
              <a:defRPr>
                <a:cs typeface="Arial" charset="0"/>
              </a:defRPr>
            </a:lvl1pPr>
          </a:lstStyle>
          <a:p>
            <a:pPr>
              <a:defRPr/>
            </a:pPr>
            <a:endParaRPr lang="en-GB" altLang="en-US" dirty="0"/>
          </a:p>
        </p:txBody>
      </p:sp>
      <p:sp>
        <p:nvSpPr>
          <p:cNvPr id="7" name="Slide Number Placeholder 6">
            <a:extLst>
              <a:ext uri="{FF2B5EF4-FFF2-40B4-BE49-F238E27FC236}">
                <a16:creationId xmlns:a16="http://schemas.microsoft.com/office/drawing/2014/main" id="{643C01C7-328B-4189-A17E-A7D2B0FD7566}"/>
              </a:ext>
            </a:extLst>
          </p:cNvPr>
          <p:cNvSpPr>
            <a:spLocks noGrp="1" noChangeArrowheads="1"/>
          </p:cNvSpPr>
          <p:nvPr>
            <p:ph type="sldNum" sz="quarter" idx="12"/>
          </p:nvPr>
        </p:nvSpPr>
        <p:spPr/>
        <p:txBody>
          <a:bodyPr/>
          <a:lstStyle>
            <a:lvl1pPr>
              <a:defRPr/>
            </a:lvl1pPr>
          </a:lstStyle>
          <a:p>
            <a:fld id="{24DCD59E-8D39-4921-AC83-65C4E8E388A0}" type="slidenum">
              <a:rPr lang="en-GB" altLang="en-US"/>
              <a:pPr/>
              <a:t>‹#›</a:t>
            </a:fld>
            <a:endParaRPr lang="en-GB" altLang="en-US" dirty="0"/>
          </a:p>
        </p:txBody>
      </p:sp>
    </p:spTree>
    <p:extLst>
      <p:ext uri="{BB962C8B-B14F-4D97-AF65-F5344CB8AC3E}">
        <p14:creationId xmlns:p14="http://schemas.microsoft.com/office/powerpoint/2010/main" val="30828091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A3CCA8D-3331-4012-A0BF-97436828D0F7}"/>
              </a:ext>
            </a:extLst>
          </p:cNvPr>
          <p:cNvSpPr>
            <a:spLocks noGrp="1" noChangeArrowheads="1"/>
          </p:cNvSpPr>
          <p:nvPr>
            <p:ph type="dt" sz="half" idx="10"/>
          </p:nvPr>
        </p:nvSpPr>
        <p:spPr/>
        <p:txBody>
          <a:bodyPr/>
          <a:lstStyle>
            <a:lvl1pPr>
              <a:defRPr>
                <a:cs typeface="Arial" charset="0"/>
              </a:defRPr>
            </a:lvl1pPr>
          </a:lstStyle>
          <a:p>
            <a:pPr>
              <a:defRPr/>
            </a:pPr>
            <a:fld id="{7EC72914-DABD-4EB7-92D4-208E66C9390A}" type="datetime1">
              <a:rPr lang="en-IE" altLang="en-US" smtClean="0"/>
              <a:t>18/11/2020</a:t>
            </a:fld>
            <a:endParaRPr lang="en-GB" altLang="en-US" dirty="0"/>
          </a:p>
        </p:txBody>
      </p:sp>
      <p:sp>
        <p:nvSpPr>
          <p:cNvPr id="8" name="Rectangle 5">
            <a:extLst>
              <a:ext uri="{FF2B5EF4-FFF2-40B4-BE49-F238E27FC236}">
                <a16:creationId xmlns:a16="http://schemas.microsoft.com/office/drawing/2014/main" id="{7BBAB999-A454-435A-8C7B-C0E7D60AA5E2}"/>
              </a:ext>
            </a:extLst>
          </p:cNvPr>
          <p:cNvSpPr>
            <a:spLocks noGrp="1" noChangeArrowheads="1"/>
          </p:cNvSpPr>
          <p:nvPr>
            <p:ph type="ftr" sz="quarter" idx="11"/>
          </p:nvPr>
        </p:nvSpPr>
        <p:spPr/>
        <p:txBody>
          <a:bodyPr/>
          <a:lstStyle>
            <a:lvl1pPr>
              <a:defRPr>
                <a:cs typeface="Arial" charset="0"/>
              </a:defRPr>
            </a:lvl1pPr>
          </a:lstStyle>
          <a:p>
            <a:pPr>
              <a:defRPr/>
            </a:pPr>
            <a:endParaRPr lang="en-GB" altLang="en-US" dirty="0"/>
          </a:p>
        </p:txBody>
      </p:sp>
      <p:sp>
        <p:nvSpPr>
          <p:cNvPr id="9" name="Rectangle 6">
            <a:extLst>
              <a:ext uri="{FF2B5EF4-FFF2-40B4-BE49-F238E27FC236}">
                <a16:creationId xmlns:a16="http://schemas.microsoft.com/office/drawing/2014/main" id="{64F0F760-26D3-4011-B851-13CA96958EE6}"/>
              </a:ext>
            </a:extLst>
          </p:cNvPr>
          <p:cNvSpPr>
            <a:spLocks noGrp="1" noChangeArrowheads="1"/>
          </p:cNvSpPr>
          <p:nvPr>
            <p:ph type="sldNum" sz="quarter" idx="12"/>
          </p:nvPr>
        </p:nvSpPr>
        <p:spPr/>
        <p:txBody>
          <a:bodyPr/>
          <a:lstStyle>
            <a:lvl1pPr>
              <a:defRPr/>
            </a:lvl1pPr>
          </a:lstStyle>
          <a:p>
            <a:fld id="{A1736DEE-5FDB-4E4A-A591-B33AEA12FFB2}" type="slidenum">
              <a:rPr lang="en-GB" altLang="en-US"/>
              <a:pPr/>
              <a:t>‹#›</a:t>
            </a:fld>
            <a:endParaRPr lang="en-GB" altLang="en-US" dirty="0"/>
          </a:p>
        </p:txBody>
      </p:sp>
    </p:spTree>
    <p:extLst>
      <p:ext uri="{BB962C8B-B14F-4D97-AF65-F5344CB8AC3E}">
        <p14:creationId xmlns:p14="http://schemas.microsoft.com/office/powerpoint/2010/main" val="42737821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45FB46DD-F3EB-4426-B637-69F278C1A189}"/>
              </a:ext>
            </a:extLst>
          </p:cNvPr>
          <p:cNvSpPr>
            <a:spLocks noGrp="1" noChangeArrowheads="1"/>
          </p:cNvSpPr>
          <p:nvPr>
            <p:ph type="dt" sz="half" idx="10"/>
          </p:nvPr>
        </p:nvSpPr>
        <p:spPr/>
        <p:txBody>
          <a:bodyPr/>
          <a:lstStyle>
            <a:lvl1pPr>
              <a:defRPr>
                <a:cs typeface="Arial" charset="0"/>
              </a:defRPr>
            </a:lvl1pPr>
          </a:lstStyle>
          <a:p>
            <a:pPr>
              <a:defRPr/>
            </a:pPr>
            <a:fld id="{657ACE12-5B24-4685-8ACC-CC3EE679F825}" type="datetime1">
              <a:rPr lang="en-IE" altLang="en-US" smtClean="0"/>
              <a:t>18/11/2020</a:t>
            </a:fld>
            <a:endParaRPr lang="en-GB" altLang="en-US" dirty="0"/>
          </a:p>
        </p:txBody>
      </p:sp>
      <p:sp>
        <p:nvSpPr>
          <p:cNvPr id="4" name="Rectangle 5">
            <a:extLst>
              <a:ext uri="{FF2B5EF4-FFF2-40B4-BE49-F238E27FC236}">
                <a16:creationId xmlns:a16="http://schemas.microsoft.com/office/drawing/2014/main" id="{0F1081DA-42DD-483A-A756-950954F755BA}"/>
              </a:ext>
            </a:extLst>
          </p:cNvPr>
          <p:cNvSpPr>
            <a:spLocks noGrp="1" noChangeArrowheads="1"/>
          </p:cNvSpPr>
          <p:nvPr>
            <p:ph type="ftr" sz="quarter" idx="11"/>
          </p:nvPr>
        </p:nvSpPr>
        <p:spPr/>
        <p:txBody>
          <a:bodyPr/>
          <a:lstStyle>
            <a:lvl1pPr>
              <a:defRPr>
                <a:cs typeface="Arial" charset="0"/>
              </a:defRPr>
            </a:lvl1pPr>
          </a:lstStyle>
          <a:p>
            <a:pPr>
              <a:defRPr/>
            </a:pPr>
            <a:endParaRPr lang="en-GB" altLang="en-US" dirty="0"/>
          </a:p>
        </p:txBody>
      </p:sp>
      <p:sp>
        <p:nvSpPr>
          <p:cNvPr id="5" name="Rectangle 6">
            <a:extLst>
              <a:ext uri="{FF2B5EF4-FFF2-40B4-BE49-F238E27FC236}">
                <a16:creationId xmlns:a16="http://schemas.microsoft.com/office/drawing/2014/main" id="{6B7168A7-AC4A-46E0-B105-73D79E190CBC}"/>
              </a:ext>
            </a:extLst>
          </p:cNvPr>
          <p:cNvSpPr>
            <a:spLocks noGrp="1" noChangeArrowheads="1"/>
          </p:cNvSpPr>
          <p:nvPr>
            <p:ph type="sldNum" sz="quarter" idx="12"/>
          </p:nvPr>
        </p:nvSpPr>
        <p:spPr/>
        <p:txBody>
          <a:bodyPr/>
          <a:lstStyle>
            <a:lvl1pPr>
              <a:defRPr/>
            </a:lvl1pPr>
          </a:lstStyle>
          <a:p>
            <a:fld id="{CBF93EA3-EBF6-44FF-A74D-9318176A6AD7}" type="slidenum">
              <a:rPr lang="en-GB" altLang="en-US"/>
              <a:pPr/>
              <a:t>‹#›</a:t>
            </a:fld>
            <a:endParaRPr lang="en-GB" altLang="en-US" dirty="0"/>
          </a:p>
        </p:txBody>
      </p:sp>
    </p:spTree>
    <p:extLst>
      <p:ext uri="{BB962C8B-B14F-4D97-AF65-F5344CB8AC3E}">
        <p14:creationId xmlns:p14="http://schemas.microsoft.com/office/powerpoint/2010/main" val="23415326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7D28AF5-CE96-4C4A-A73E-BDD9BB04D164}"/>
              </a:ext>
            </a:extLst>
          </p:cNvPr>
          <p:cNvSpPr>
            <a:spLocks noGrp="1" noChangeArrowheads="1"/>
          </p:cNvSpPr>
          <p:nvPr>
            <p:ph type="dt" sz="half" idx="10"/>
          </p:nvPr>
        </p:nvSpPr>
        <p:spPr/>
        <p:txBody>
          <a:bodyPr/>
          <a:lstStyle>
            <a:lvl1pPr>
              <a:defRPr>
                <a:cs typeface="Arial" charset="0"/>
              </a:defRPr>
            </a:lvl1pPr>
          </a:lstStyle>
          <a:p>
            <a:pPr>
              <a:defRPr/>
            </a:pPr>
            <a:fld id="{46B12D0E-60D2-4B4F-8657-A9F9E53C62EF}" type="datetime1">
              <a:rPr lang="en-IE" altLang="en-US" smtClean="0"/>
              <a:t>18/11/2020</a:t>
            </a:fld>
            <a:endParaRPr lang="en-GB" altLang="en-US" dirty="0"/>
          </a:p>
        </p:txBody>
      </p:sp>
      <p:sp>
        <p:nvSpPr>
          <p:cNvPr id="3" name="Rectangle 5">
            <a:extLst>
              <a:ext uri="{FF2B5EF4-FFF2-40B4-BE49-F238E27FC236}">
                <a16:creationId xmlns:a16="http://schemas.microsoft.com/office/drawing/2014/main" id="{99270D12-F259-41FC-8673-577466A572ED}"/>
              </a:ext>
            </a:extLst>
          </p:cNvPr>
          <p:cNvSpPr>
            <a:spLocks noGrp="1" noChangeArrowheads="1"/>
          </p:cNvSpPr>
          <p:nvPr>
            <p:ph type="ftr" sz="quarter" idx="11"/>
          </p:nvPr>
        </p:nvSpPr>
        <p:spPr/>
        <p:txBody>
          <a:bodyPr/>
          <a:lstStyle>
            <a:lvl1pPr>
              <a:defRPr>
                <a:cs typeface="Arial" charset="0"/>
              </a:defRPr>
            </a:lvl1pPr>
          </a:lstStyle>
          <a:p>
            <a:pPr>
              <a:defRPr/>
            </a:pPr>
            <a:endParaRPr lang="en-GB" altLang="en-US" dirty="0"/>
          </a:p>
        </p:txBody>
      </p:sp>
      <p:sp>
        <p:nvSpPr>
          <p:cNvPr id="4" name="Rectangle 6">
            <a:extLst>
              <a:ext uri="{FF2B5EF4-FFF2-40B4-BE49-F238E27FC236}">
                <a16:creationId xmlns:a16="http://schemas.microsoft.com/office/drawing/2014/main" id="{0F61F320-FE07-4AEB-BFAE-1D573A65BD66}"/>
              </a:ext>
            </a:extLst>
          </p:cNvPr>
          <p:cNvSpPr>
            <a:spLocks noGrp="1" noChangeArrowheads="1"/>
          </p:cNvSpPr>
          <p:nvPr>
            <p:ph type="sldNum" sz="quarter" idx="12"/>
          </p:nvPr>
        </p:nvSpPr>
        <p:spPr/>
        <p:txBody>
          <a:bodyPr/>
          <a:lstStyle>
            <a:lvl1pPr>
              <a:defRPr/>
            </a:lvl1pPr>
          </a:lstStyle>
          <a:p>
            <a:fld id="{FB2DBC4C-08B3-42E6-A722-C06AFD68466F}" type="slidenum">
              <a:rPr lang="en-GB" altLang="en-US"/>
              <a:pPr/>
              <a:t>‹#›</a:t>
            </a:fld>
            <a:endParaRPr lang="en-GB" altLang="en-US" dirty="0"/>
          </a:p>
        </p:txBody>
      </p:sp>
    </p:spTree>
    <p:extLst>
      <p:ext uri="{BB962C8B-B14F-4D97-AF65-F5344CB8AC3E}">
        <p14:creationId xmlns:p14="http://schemas.microsoft.com/office/powerpoint/2010/main" val="58993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E8266DCA-47FB-4EDE-82B0-CAA7E32A281C}"/>
              </a:ext>
            </a:extLst>
          </p:cNvPr>
          <p:cNvSpPr>
            <a:spLocks noGrp="1" noChangeArrowheads="1"/>
          </p:cNvSpPr>
          <p:nvPr>
            <p:ph type="dt" sz="half" idx="10"/>
          </p:nvPr>
        </p:nvSpPr>
        <p:spPr/>
        <p:txBody>
          <a:bodyPr/>
          <a:lstStyle>
            <a:lvl1pPr>
              <a:defRPr>
                <a:cs typeface="Arial" charset="0"/>
              </a:defRPr>
            </a:lvl1pPr>
          </a:lstStyle>
          <a:p>
            <a:pPr>
              <a:defRPr/>
            </a:pPr>
            <a:fld id="{DC90CC97-FF6F-40D6-9ACA-7E0F93618C5F}" type="datetime1">
              <a:rPr lang="en-IE" altLang="en-US" smtClean="0"/>
              <a:t>18/11/2020</a:t>
            </a:fld>
            <a:endParaRPr lang="en-GB" altLang="en-US" dirty="0"/>
          </a:p>
        </p:txBody>
      </p:sp>
      <p:sp>
        <p:nvSpPr>
          <p:cNvPr id="6" name="Footer Placeholder 5">
            <a:extLst>
              <a:ext uri="{FF2B5EF4-FFF2-40B4-BE49-F238E27FC236}">
                <a16:creationId xmlns:a16="http://schemas.microsoft.com/office/drawing/2014/main" id="{299B5CA3-C117-4526-9837-69F19FB15908}"/>
              </a:ext>
            </a:extLst>
          </p:cNvPr>
          <p:cNvSpPr>
            <a:spLocks noGrp="1" noChangeArrowheads="1"/>
          </p:cNvSpPr>
          <p:nvPr>
            <p:ph type="ftr" sz="quarter" idx="11"/>
          </p:nvPr>
        </p:nvSpPr>
        <p:spPr/>
        <p:txBody>
          <a:bodyPr/>
          <a:lstStyle>
            <a:lvl1pPr>
              <a:defRPr>
                <a:cs typeface="Arial" charset="0"/>
              </a:defRPr>
            </a:lvl1pPr>
          </a:lstStyle>
          <a:p>
            <a:pPr>
              <a:defRPr/>
            </a:pPr>
            <a:endParaRPr lang="en-GB" altLang="en-US" dirty="0"/>
          </a:p>
        </p:txBody>
      </p:sp>
      <p:sp>
        <p:nvSpPr>
          <p:cNvPr id="7" name="Slide Number Placeholder 6">
            <a:extLst>
              <a:ext uri="{FF2B5EF4-FFF2-40B4-BE49-F238E27FC236}">
                <a16:creationId xmlns:a16="http://schemas.microsoft.com/office/drawing/2014/main" id="{B15E6D8B-0508-409C-AB93-884FB2211F50}"/>
              </a:ext>
            </a:extLst>
          </p:cNvPr>
          <p:cNvSpPr>
            <a:spLocks noGrp="1" noChangeArrowheads="1"/>
          </p:cNvSpPr>
          <p:nvPr>
            <p:ph type="sldNum" sz="quarter" idx="12"/>
          </p:nvPr>
        </p:nvSpPr>
        <p:spPr/>
        <p:txBody>
          <a:bodyPr/>
          <a:lstStyle>
            <a:lvl1pPr>
              <a:defRPr/>
            </a:lvl1pPr>
          </a:lstStyle>
          <a:p>
            <a:fld id="{211E6538-9FAF-4B2E-A2DC-678C70E672EE}" type="slidenum">
              <a:rPr lang="en-GB" altLang="en-US"/>
              <a:pPr/>
              <a:t>‹#›</a:t>
            </a:fld>
            <a:endParaRPr lang="en-GB" altLang="en-US" dirty="0"/>
          </a:p>
        </p:txBody>
      </p:sp>
    </p:spTree>
    <p:extLst>
      <p:ext uri="{BB962C8B-B14F-4D97-AF65-F5344CB8AC3E}">
        <p14:creationId xmlns:p14="http://schemas.microsoft.com/office/powerpoint/2010/main" val="39463201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1F0D772E-D884-4458-9C88-A08C61DC52A2}"/>
              </a:ext>
            </a:extLst>
          </p:cNvPr>
          <p:cNvSpPr>
            <a:spLocks noGrp="1" noChangeArrowheads="1"/>
          </p:cNvSpPr>
          <p:nvPr>
            <p:ph type="dt" sz="half" idx="10"/>
          </p:nvPr>
        </p:nvSpPr>
        <p:spPr/>
        <p:txBody>
          <a:bodyPr/>
          <a:lstStyle>
            <a:lvl1pPr>
              <a:defRPr>
                <a:cs typeface="Arial" charset="0"/>
              </a:defRPr>
            </a:lvl1pPr>
          </a:lstStyle>
          <a:p>
            <a:pPr>
              <a:defRPr/>
            </a:pPr>
            <a:fld id="{DC437ACB-73A9-4B44-BC00-9E663B0BFD6B}" type="datetime1">
              <a:rPr lang="en-IE" altLang="en-US" smtClean="0"/>
              <a:t>18/11/2020</a:t>
            </a:fld>
            <a:endParaRPr lang="en-GB" altLang="en-US" dirty="0"/>
          </a:p>
        </p:txBody>
      </p:sp>
      <p:sp>
        <p:nvSpPr>
          <p:cNvPr id="6" name="Footer Placeholder 5">
            <a:extLst>
              <a:ext uri="{FF2B5EF4-FFF2-40B4-BE49-F238E27FC236}">
                <a16:creationId xmlns:a16="http://schemas.microsoft.com/office/drawing/2014/main" id="{56B376E6-B9FF-4C56-92AB-C236D5AE377B}"/>
              </a:ext>
            </a:extLst>
          </p:cNvPr>
          <p:cNvSpPr>
            <a:spLocks noGrp="1" noChangeArrowheads="1"/>
          </p:cNvSpPr>
          <p:nvPr>
            <p:ph type="ftr" sz="quarter" idx="11"/>
          </p:nvPr>
        </p:nvSpPr>
        <p:spPr/>
        <p:txBody>
          <a:bodyPr/>
          <a:lstStyle>
            <a:lvl1pPr>
              <a:defRPr>
                <a:cs typeface="Arial" charset="0"/>
              </a:defRPr>
            </a:lvl1pPr>
          </a:lstStyle>
          <a:p>
            <a:pPr>
              <a:defRPr/>
            </a:pPr>
            <a:endParaRPr lang="en-GB" altLang="en-US" dirty="0"/>
          </a:p>
        </p:txBody>
      </p:sp>
      <p:sp>
        <p:nvSpPr>
          <p:cNvPr id="7" name="Slide Number Placeholder 6">
            <a:extLst>
              <a:ext uri="{FF2B5EF4-FFF2-40B4-BE49-F238E27FC236}">
                <a16:creationId xmlns:a16="http://schemas.microsoft.com/office/drawing/2014/main" id="{C873C0D2-BA7A-475E-B2B9-F567DC7D3E19}"/>
              </a:ext>
            </a:extLst>
          </p:cNvPr>
          <p:cNvSpPr>
            <a:spLocks noGrp="1" noChangeArrowheads="1"/>
          </p:cNvSpPr>
          <p:nvPr>
            <p:ph type="sldNum" sz="quarter" idx="12"/>
          </p:nvPr>
        </p:nvSpPr>
        <p:spPr/>
        <p:txBody>
          <a:bodyPr/>
          <a:lstStyle>
            <a:lvl1pPr>
              <a:defRPr/>
            </a:lvl1pPr>
          </a:lstStyle>
          <a:p>
            <a:fld id="{E0AE9270-186C-42E0-AC07-2032D03DBE3F}" type="slidenum">
              <a:rPr lang="en-GB" altLang="en-US"/>
              <a:pPr/>
              <a:t>‹#›</a:t>
            </a:fld>
            <a:endParaRPr lang="en-GB" altLang="en-US" dirty="0"/>
          </a:p>
        </p:txBody>
      </p:sp>
    </p:spTree>
    <p:extLst>
      <p:ext uri="{BB962C8B-B14F-4D97-AF65-F5344CB8AC3E}">
        <p14:creationId xmlns:p14="http://schemas.microsoft.com/office/powerpoint/2010/main" val="22631479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48B89F5-6D9C-44AA-8AD4-DB92BED4928C}"/>
              </a:ext>
            </a:extLst>
          </p:cNvPr>
          <p:cNvSpPr>
            <a:spLocks noGrp="1" noChangeArrowheads="1"/>
          </p:cNvSpPr>
          <p:nvPr>
            <p:ph type="dt" sz="half" idx="10"/>
          </p:nvPr>
        </p:nvSpPr>
        <p:spPr/>
        <p:txBody>
          <a:bodyPr/>
          <a:lstStyle>
            <a:lvl1pPr>
              <a:defRPr>
                <a:cs typeface="Arial" charset="0"/>
              </a:defRPr>
            </a:lvl1pPr>
          </a:lstStyle>
          <a:p>
            <a:pPr>
              <a:defRPr/>
            </a:pPr>
            <a:fld id="{A523C3A7-206A-4F31-B777-26E01AA91E4A}" type="datetime1">
              <a:rPr lang="en-IE" altLang="en-US" smtClean="0"/>
              <a:t>18/11/2020</a:t>
            </a:fld>
            <a:endParaRPr lang="en-GB" altLang="en-US" dirty="0"/>
          </a:p>
        </p:txBody>
      </p:sp>
      <p:sp>
        <p:nvSpPr>
          <p:cNvPr id="5" name="Rectangle 5">
            <a:extLst>
              <a:ext uri="{FF2B5EF4-FFF2-40B4-BE49-F238E27FC236}">
                <a16:creationId xmlns:a16="http://schemas.microsoft.com/office/drawing/2014/main" id="{E0607C5F-8AA8-47FB-ACE4-19DDD694E628}"/>
              </a:ext>
            </a:extLst>
          </p:cNvPr>
          <p:cNvSpPr>
            <a:spLocks noGrp="1" noChangeArrowheads="1"/>
          </p:cNvSpPr>
          <p:nvPr>
            <p:ph type="ftr" sz="quarter" idx="11"/>
          </p:nvPr>
        </p:nvSpPr>
        <p:spPr/>
        <p:txBody>
          <a:bodyPr/>
          <a:lstStyle>
            <a:lvl1pPr>
              <a:defRPr>
                <a:cs typeface="Arial" charset="0"/>
              </a:defRPr>
            </a:lvl1pPr>
          </a:lstStyle>
          <a:p>
            <a:pPr>
              <a:defRPr/>
            </a:pPr>
            <a:endParaRPr lang="en-GB" altLang="en-US" dirty="0"/>
          </a:p>
        </p:txBody>
      </p:sp>
      <p:sp>
        <p:nvSpPr>
          <p:cNvPr id="6" name="Rectangle 6">
            <a:extLst>
              <a:ext uri="{FF2B5EF4-FFF2-40B4-BE49-F238E27FC236}">
                <a16:creationId xmlns:a16="http://schemas.microsoft.com/office/drawing/2014/main" id="{F6CD9022-753F-4714-8B76-242BF1A27108}"/>
              </a:ext>
            </a:extLst>
          </p:cNvPr>
          <p:cNvSpPr>
            <a:spLocks noGrp="1" noChangeArrowheads="1"/>
          </p:cNvSpPr>
          <p:nvPr>
            <p:ph type="sldNum" sz="quarter" idx="12"/>
          </p:nvPr>
        </p:nvSpPr>
        <p:spPr/>
        <p:txBody>
          <a:bodyPr/>
          <a:lstStyle>
            <a:lvl1pPr>
              <a:defRPr/>
            </a:lvl1pPr>
          </a:lstStyle>
          <a:p>
            <a:fld id="{781B303C-145C-4E13-9161-67842974D430}" type="slidenum">
              <a:rPr lang="en-GB" altLang="en-US"/>
              <a:pPr/>
              <a:t>‹#›</a:t>
            </a:fld>
            <a:endParaRPr lang="en-GB" altLang="en-US" dirty="0"/>
          </a:p>
        </p:txBody>
      </p:sp>
    </p:spTree>
    <p:extLst>
      <p:ext uri="{BB962C8B-B14F-4D97-AF65-F5344CB8AC3E}">
        <p14:creationId xmlns:p14="http://schemas.microsoft.com/office/powerpoint/2010/main" val="12476484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AB492E7-E292-4759-A221-6281AE6E18C8}"/>
              </a:ext>
            </a:extLst>
          </p:cNvPr>
          <p:cNvSpPr>
            <a:spLocks noGrp="1" noChangeArrowheads="1"/>
          </p:cNvSpPr>
          <p:nvPr>
            <p:ph type="dt" sz="half" idx="10"/>
          </p:nvPr>
        </p:nvSpPr>
        <p:spPr/>
        <p:txBody>
          <a:bodyPr/>
          <a:lstStyle>
            <a:lvl1pPr>
              <a:defRPr>
                <a:cs typeface="Arial" charset="0"/>
              </a:defRPr>
            </a:lvl1pPr>
          </a:lstStyle>
          <a:p>
            <a:pPr>
              <a:defRPr/>
            </a:pPr>
            <a:fld id="{12C6E4F1-CD8E-4AF6-8BBA-1B2C75B38BEC}" type="datetime1">
              <a:rPr lang="en-IE" altLang="en-US" smtClean="0"/>
              <a:t>18/11/2020</a:t>
            </a:fld>
            <a:endParaRPr lang="en-GB" altLang="en-US" dirty="0"/>
          </a:p>
        </p:txBody>
      </p:sp>
      <p:sp>
        <p:nvSpPr>
          <p:cNvPr id="5" name="Rectangle 5">
            <a:extLst>
              <a:ext uri="{FF2B5EF4-FFF2-40B4-BE49-F238E27FC236}">
                <a16:creationId xmlns:a16="http://schemas.microsoft.com/office/drawing/2014/main" id="{55F09729-1B4A-4B93-A44E-14510F988FD0}"/>
              </a:ext>
            </a:extLst>
          </p:cNvPr>
          <p:cNvSpPr>
            <a:spLocks noGrp="1" noChangeArrowheads="1"/>
          </p:cNvSpPr>
          <p:nvPr>
            <p:ph type="ftr" sz="quarter" idx="11"/>
          </p:nvPr>
        </p:nvSpPr>
        <p:spPr/>
        <p:txBody>
          <a:bodyPr/>
          <a:lstStyle>
            <a:lvl1pPr>
              <a:defRPr>
                <a:cs typeface="Arial" charset="0"/>
              </a:defRPr>
            </a:lvl1pPr>
          </a:lstStyle>
          <a:p>
            <a:pPr>
              <a:defRPr/>
            </a:pPr>
            <a:endParaRPr lang="en-GB" altLang="en-US" dirty="0"/>
          </a:p>
        </p:txBody>
      </p:sp>
      <p:sp>
        <p:nvSpPr>
          <p:cNvPr id="6" name="Rectangle 6">
            <a:extLst>
              <a:ext uri="{FF2B5EF4-FFF2-40B4-BE49-F238E27FC236}">
                <a16:creationId xmlns:a16="http://schemas.microsoft.com/office/drawing/2014/main" id="{80B69F6B-B282-4DF3-8EAC-6ECC4376FB22}"/>
              </a:ext>
            </a:extLst>
          </p:cNvPr>
          <p:cNvSpPr>
            <a:spLocks noGrp="1" noChangeArrowheads="1"/>
          </p:cNvSpPr>
          <p:nvPr>
            <p:ph type="sldNum" sz="quarter" idx="12"/>
          </p:nvPr>
        </p:nvSpPr>
        <p:spPr/>
        <p:txBody>
          <a:bodyPr/>
          <a:lstStyle>
            <a:lvl1pPr>
              <a:defRPr/>
            </a:lvl1pPr>
          </a:lstStyle>
          <a:p>
            <a:fld id="{74C3ED52-AB82-4AAD-930B-4A629FD30C3D}" type="slidenum">
              <a:rPr lang="en-GB" altLang="en-US"/>
              <a:pPr/>
              <a:t>‹#›</a:t>
            </a:fld>
            <a:endParaRPr lang="en-GB" altLang="en-US" dirty="0"/>
          </a:p>
        </p:txBody>
      </p:sp>
    </p:spTree>
    <p:extLst>
      <p:ext uri="{BB962C8B-B14F-4D97-AF65-F5344CB8AC3E}">
        <p14:creationId xmlns:p14="http://schemas.microsoft.com/office/powerpoint/2010/main" val="1154819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A263F0-5B81-4B79-AEB9-6379DD96F217}" type="datetime1">
              <a:rPr lang="en-IE" smtClean="0"/>
              <a:t>18/11/2020</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E419FAE-3658-4B5B-8BD3-9B6A9C414C98}" type="slidenum">
              <a:rPr lang="en-IE" smtClean="0"/>
              <a:t>‹#›</a:t>
            </a:fld>
            <a:endParaRPr lang="en-IE" dirty="0"/>
          </a:p>
        </p:txBody>
      </p:sp>
    </p:spTree>
    <p:extLst>
      <p:ext uri="{BB962C8B-B14F-4D97-AF65-F5344CB8AC3E}">
        <p14:creationId xmlns:p14="http://schemas.microsoft.com/office/powerpoint/2010/main" val="3713425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B30E358-728F-4EB9-9A66-C6C9B3932B54}" type="datetime1">
              <a:rPr lang="en-IE" smtClean="0"/>
              <a:t>18/11/2020</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E419FAE-3658-4B5B-8BD3-9B6A9C414C98}" type="slidenum">
              <a:rPr lang="en-IE" smtClean="0"/>
              <a:t>‹#›</a:t>
            </a:fld>
            <a:endParaRPr lang="en-IE" dirty="0"/>
          </a:p>
        </p:txBody>
      </p:sp>
    </p:spTree>
    <p:extLst>
      <p:ext uri="{BB962C8B-B14F-4D97-AF65-F5344CB8AC3E}">
        <p14:creationId xmlns:p14="http://schemas.microsoft.com/office/powerpoint/2010/main" val="3230690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C5C6CFE-C9A1-406E-A4C3-24944E647B1C}" type="datetime1">
              <a:rPr lang="en-IE" smtClean="0"/>
              <a:t>18/11/2020</a:t>
            </a:fld>
            <a:endParaRPr lang="en-IE" dirty="0"/>
          </a:p>
        </p:txBody>
      </p:sp>
      <p:sp>
        <p:nvSpPr>
          <p:cNvPr id="8" name="Footer Placeholder 7"/>
          <p:cNvSpPr>
            <a:spLocks noGrp="1"/>
          </p:cNvSpPr>
          <p:nvPr>
            <p:ph type="ftr" sz="quarter" idx="11"/>
          </p:nvPr>
        </p:nvSpPr>
        <p:spPr/>
        <p:txBody>
          <a:bodyPr/>
          <a:lstStyle/>
          <a:p>
            <a:endParaRPr lang="en-IE"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E419FAE-3658-4B5B-8BD3-9B6A9C414C98}" type="slidenum">
              <a:rPr lang="en-IE" smtClean="0"/>
              <a:t>‹#›</a:t>
            </a:fld>
            <a:endParaRPr lang="en-IE" dirty="0"/>
          </a:p>
        </p:txBody>
      </p:sp>
    </p:spTree>
    <p:extLst>
      <p:ext uri="{BB962C8B-B14F-4D97-AF65-F5344CB8AC3E}">
        <p14:creationId xmlns:p14="http://schemas.microsoft.com/office/powerpoint/2010/main" val="2645464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626125D-1FCC-48CA-B220-ADB3E38948F9}" type="datetime1">
              <a:rPr lang="en-IE" smtClean="0"/>
              <a:t>18/11/2020</a:t>
            </a:fld>
            <a:endParaRPr lang="en-IE" dirty="0"/>
          </a:p>
        </p:txBody>
      </p:sp>
      <p:sp>
        <p:nvSpPr>
          <p:cNvPr id="4" name="Footer Placeholder 3"/>
          <p:cNvSpPr>
            <a:spLocks noGrp="1"/>
          </p:cNvSpPr>
          <p:nvPr>
            <p:ph type="ftr" sz="quarter" idx="11"/>
          </p:nvPr>
        </p:nvSpPr>
        <p:spPr/>
        <p:txBody>
          <a:bodyPr/>
          <a:lstStyle/>
          <a:p>
            <a:endParaRPr lang="en-IE"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E419FAE-3658-4B5B-8BD3-9B6A9C414C98}" type="slidenum">
              <a:rPr lang="en-IE" smtClean="0"/>
              <a:t>‹#›</a:t>
            </a:fld>
            <a:endParaRPr lang="en-IE" dirty="0"/>
          </a:p>
        </p:txBody>
      </p:sp>
    </p:spTree>
    <p:extLst>
      <p:ext uri="{BB962C8B-B14F-4D97-AF65-F5344CB8AC3E}">
        <p14:creationId xmlns:p14="http://schemas.microsoft.com/office/powerpoint/2010/main" val="17440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A7B98D-5A82-4866-8E57-5E71A78DA980}" type="datetime1">
              <a:rPr lang="en-IE" smtClean="0"/>
              <a:t>18/11/2020</a:t>
            </a:fld>
            <a:endParaRPr lang="en-IE" dirty="0"/>
          </a:p>
        </p:txBody>
      </p:sp>
      <p:sp>
        <p:nvSpPr>
          <p:cNvPr id="3" name="Footer Placeholder 2"/>
          <p:cNvSpPr>
            <a:spLocks noGrp="1"/>
          </p:cNvSpPr>
          <p:nvPr>
            <p:ph type="ftr" sz="quarter" idx="11"/>
          </p:nvPr>
        </p:nvSpPr>
        <p:spPr/>
        <p:txBody>
          <a:bodyPr/>
          <a:lstStyle/>
          <a:p>
            <a:endParaRPr lang="en-IE"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E419FAE-3658-4B5B-8BD3-9B6A9C414C98}" type="slidenum">
              <a:rPr lang="en-IE" smtClean="0"/>
              <a:t>‹#›</a:t>
            </a:fld>
            <a:endParaRPr lang="en-IE" dirty="0"/>
          </a:p>
        </p:txBody>
      </p:sp>
    </p:spTree>
    <p:extLst>
      <p:ext uri="{BB962C8B-B14F-4D97-AF65-F5344CB8AC3E}">
        <p14:creationId xmlns:p14="http://schemas.microsoft.com/office/powerpoint/2010/main" val="4181286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AA3983-4774-4CE8-A0F9-03EF0B5AFC35}" type="datetime1">
              <a:rPr lang="en-IE" smtClean="0"/>
              <a:t>18/11/2020</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E419FAE-3658-4B5B-8BD3-9B6A9C414C98}" type="slidenum">
              <a:rPr lang="en-IE" smtClean="0"/>
              <a:t>‹#›</a:t>
            </a:fld>
            <a:endParaRPr lang="en-IE" dirty="0"/>
          </a:p>
        </p:txBody>
      </p:sp>
    </p:spTree>
    <p:extLst>
      <p:ext uri="{BB962C8B-B14F-4D97-AF65-F5344CB8AC3E}">
        <p14:creationId xmlns:p14="http://schemas.microsoft.com/office/powerpoint/2010/main" val="3719405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03A385C-7B2B-4CA6-8DF9-223F36C42ABD}" type="datetime1">
              <a:rPr lang="en-IE" smtClean="0"/>
              <a:t>18/11/2020</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E419FAE-3658-4B5B-8BD3-9B6A9C414C98}" type="slidenum">
              <a:rPr lang="en-IE" smtClean="0"/>
              <a:t>‹#›</a:t>
            </a:fld>
            <a:endParaRPr lang="en-IE" dirty="0"/>
          </a:p>
        </p:txBody>
      </p:sp>
    </p:spTree>
    <p:extLst>
      <p:ext uri="{BB962C8B-B14F-4D97-AF65-F5344CB8AC3E}">
        <p14:creationId xmlns:p14="http://schemas.microsoft.com/office/powerpoint/2010/main" val="2499442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290B994-AEA6-4521-B722-7B3B4739594E}" type="datetime1">
              <a:rPr lang="en-IE" smtClean="0"/>
              <a:t>18/11/2020</a:t>
            </a:fld>
            <a:endParaRPr lang="en-IE"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E"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E419FAE-3658-4B5B-8BD3-9B6A9C414C98}" type="slidenum">
              <a:rPr lang="en-IE" smtClean="0"/>
              <a:t>‹#›</a:t>
            </a:fld>
            <a:endParaRPr lang="en-IE" dirty="0"/>
          </a:p>
        </p:txBody>
      </p:sp>
    </p:spTree>
    <p:extLst>
      <p:ext uri="{BB962C8B-B14F-4D97-AF65-F5344CB8AC3E}">
        <p14:creationId xmlns:p14="http://schemas.microsoft.com/office/powerpoint/2010/main" val="42106420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7ACC93E-951D-4BF6-8444-3ACE89B8961E}"/>
              </a:ext>
            </a:extLst>
          </p:cNvPr>
          <p:cNvSpPr>
            <a:spLocks noGrp="1" noChangeArrowheads="1"/>
          </p:cNvSpPr>
          <p:nvPr>
            <p:ph type="title"/>
          </p:nvPr>
        </p:nvSpPr>
        <p:spPr bwMode="auto">
          <a:xfrm>
            <a:off x="609600" y="277813"/>
            <a:ext cx="109728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title style</a:t>
            </a:r>
          </a:p>
        </p:txBody>
      </p:sp>
      <p:sp>
        <p:nvSpPr>
          <p:cNvPr id="5123" name="Rectangle 3">
            <a:extLst>
              <a:ext uri="{FF2B5EF4-FFF2-40B4-BE49-F238E27FC236}">
                <a16:creationId xmlns:a16="http://schemas.microsoft.com/office/drawing/2014/main" id="{17E82C94-EDE3-408F-AE2B-26317D5BC69F}"/>
              </a:ext>
            </a:extLst>
          </p:cNvPr>
          <p:cNvSpPr>
            <a:spLocks noGrp="1" noChangeArrowheads="1"/>
          </p:cNvSpPr>
          <p:nvPr>
            <p:ph type="body" idx="1"/>
          </p:nvPr>
        </p:nvSpPr>
        <p:spPr bwMode="auto">
          <a:xfrm>
            <a:off x="609600" y="1600200"/>
            <a:ext cx="109728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7172" name="Rectangle 4">
            <a:extLst>
              <a:ext uri="{FF2B5EF4-FFF2-40B4-BE49-F238E27FC236}">
                <a16:creationId xmlns:a16="http://schemas.microsoft.com/office/drawing/2014/main" id="{0201BA13-DCF2-44DC-AE5C-F3830A192D9C}"/>
              </a:ext>
            </a:extLst>
          </p:cNvPr>
          <p:cNvSpPr>
            <a:spLocks noGrp="1" noChangeArrowheads="1"/>
          </p:cNvSpPr>
          <p:nvPr>
            <p:ph type="dt" sz="half" idx="2"/>
          </p:nvPr>
        </p:nvSpPr>
        <p:spPr bwMode="auto">
          <a:xfrm>
            <a:off x="609600" y="6243638"/>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a:solidFill>
                  <a:srgbClr val="000000"/>
                </a:solidFill>
                <a:latin typeface="+mj-lt"/>
                <a:cs typeface="+mn-cs"/>
              </a:defRPr>
            </a:lvl1pPr>
          </a:lstStyle>
          <a:p>
            <a:pPr>
              <a:defRPr/>
            </a:pPr>
            <a:fld id="{6ED8E640-D7D1-4E2F-884B-4D82778B617C}" type="datetime1">
              <a:rPr lang="en-IE" altLang="en-US" smtClean="0"/>
              <a:t>18/11/2020</a:t>
            </a:fld>
            <a:endParaRPr lang="en-GB" altLang="en-US" dirty="0"/>
          </a:p>
        </p:txBody>
      </p:sp>
      <p:sp>
        <p:nvSpPr>
          <p:cNvPr id="7173" name="Rectangle 5">
            <a:extLst>
              <a:ext uri="{FF2B5EF4-FFF2-40B4-BE49-F238E27FC236}">
                <a16:creationId xmlns:a16="http://schemas.microsoft.com/office/drawing/2014/main" id="{3420FB2F-3CF9-484E-9955-44D2A505B691}"/>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fontAlgn="auto" hangingPunct="1">
              <a:spcBef>
                <a:spcPts val="0"/>
              </a:spcBef>
              <a:spcAft>
                <a:spcPts val="0"/>
              </a:spcAft>
              <a:defRPr sz="1200">
                <a:solidFill>
                  <a:srgbClr val="000000"/>
                </a:solidFill>
                <a:latin typeface="+mj-lt"/>
                <a:cs typeface="+mn-cs"/>
              </a:defRPr>
            </a:lvl1pPr>
          </a:lstStyle>
          <a:p>
            <a:pPr>
              <a:defRPr/>
            </a:pPr>
            <a:endParaRPr lang="en-GB" altLang="en-US" dirty="0"/>
          </a:p>
        </p:txBody>
      </p:sp>
      <p:sp>
        <p:nvSpPr>
          <p:cNvPr id="7174" name="Rectangle 6">
            <a:extLst>
              <a:ext uri="{FF2B5EF4-FFF2-40B4-BE49-F238E27FC236}">
                <a16:creationId xmlns:a16="http://schemas.microsoft.com/office/drawing/2014/main" id="{0446B6F0-E1AF-4350-B514-60B07514159C}"/>
              </a:ext>
            </a:extLst>
          </p:cNvPr>
          <p:cNvSpPr>
            <a:spLocks noGrp="1" noChangeArrowheads="1"/>
          </p:cNvSpPr>
          <p:nvPr>
            <p:ph type="sldNum" sz="quarter" idx="4"/>
          </p:nvPr>
        </p:nvSpPr>
        <p:spPr bwMode="auto">
          <a:xfrm>
            <a:off x="8737600" y="6243638"/>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rgbClr val="000000"/>
                </a:solidFill>
                <a:latin typeface="Garamond" panose="02020404030301010803" pitchFamily="18" charset="0"/>
              </a:defRPr>
            </a:lvl1pPr>
          </a:lstStyle>
          <a:p>
            <a:fld id="{F8F53408-125A-465E-8032-E483E07E1D6D}" type="slidenum">
              <a:rPr lang="en-GB" altLang="en-US"/>
              <a:pPr/>
              <a:t>‹#›</a:t>
            </a:fld>
            <a:endParaRPr lang="en-GB" altLang="en-US" dirty="0"/>
          </a:p>
        </p:txBody>
      </p:sp>
      <p:sp>
        <p:nvSpPr>
          <p:cNvPr id="5127" name="Freeform 7">
            <a:extLst>
              <a:ext uri="{FF2B5EF4-FFF2-40B4-BE49-F238E27FC236}">
                <a16:creationId xmlns:a16="http://schemas.microsoft.com/office/drawing/2014/main" id="{B0C1328D-E5E8-4F84-8D86-6A508A3228FD}"/>
              </a:ext>
            </a:extLst>
          </p:cNvPr>
          <p:cNvSpPr>
            <a:spLocks noChangeArrowheads="1"/>
          </p:cNvSpPr>
          <p:nvPr/>
        </p:nvSpPr>
        <p:spPr bwMode="auto">
          <a:xfrm>
            <a:off x="508000" y="228600"/>
            <a:ext cx="109728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IE" dirty="0"/>
          </a:p>
        </p:txBody>
      </p:sp>
      <p:sp>
        <p:nvSpPr>
          <p:cNvPr id="5128" name="Line 8">
            <a:extLst>
              <a:ext uri="{FF2B5EF4-FFF2-40B4-BE49-F238E27FC236}">
                <a16:creationId xmlns:a16="http://schemas.microsoft.com/office/drawing/2014/main" id="{12677C8C-D91D-4593-9611-12D1F8B713DB}"/>
              </a:ext>
            </a:extLst>
          </p:cNvPr>
          <p:cNvSpPr>
            <a:spLocks noChangeShapeType="1"/>
          </p:cNvSpPr>
          <p:nvPr/>
        </p:nvSpPr>
        <p:spPr bwMode="auto">
          <a:xfrm>
            <a:off x="609600" y="6172200"/>
            <a:ext cx="109728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IE" dirty="0"/>
          </a:p>
        </p:txBody>
      </p:sp>
    </p:spTree>
    <p:extLst>
      <p:ext uri="{BB962C8B-B14F-4D97-AF65-F5344CB8AC3E}">
        <p14:creationId xmlns:p14="http://schemas.microsoft.com/office/powerpoint/2010/main" val="351239961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hdr="0" ft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oxfam.org/en/research/time-care"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77763-6F09-4B29-A885-104DD9E6B276}"/>
              </a:ext>
            </a:extLst>
          </p:cNvPr>
          <p:cNvSpPr>
            <a:spLocks noGrp="1"/>
          </p:cNvSpPr>
          <p:nvPr>
            <p:ph type="ctrTitle"/>
          </p:nvPr>
        </p:nvSpPr>
        <p:spPr/>
        <p:txBody>
          <a:bodyPr>
            <a:normAutofit fontScale="90000"/>
          </a:bodyPr>
          <a:lstStyle/>
          <a:p>
            <a:br>
              <a:rPr lang="en-US" dirty="0"/>
            </a:br>
            <a:r>
              <a:rPr lang="en-US" sz="4000" dirty="0"/>
              <a:t>Care and Capitalism:</a:t>
            </a:r>
            <a:br>
              <a:rPr lang="en-US" dirty="0"/>
            </a:br>
            <a:r>
              <a:rPr lang="en-US" sz="3600" dirty="0"/>
              <a:t>Why Affective Justice Matters for Social Justice and for Politics</a:t>
            </a:r>
            <a:br>
              <a:rPr lang="en-US" sz="3600" dirty="0"/>
            </a:br>
            <a:endParaRPr lang="en-IE" dirty="0"/>
          </a:p>
        </p:txBody>
      </p:sp>
      <p:sp>
        <p:nvSpPr>
          <p:cNvPr id="3" name="Subtitle 2">
            <a:extLst>
              <a:ext uri="{FF2B5EF4-FFF2-40B4-BE49-F238E27FC236}">
                <a16:creationId xmlns:a16="http://schemas.microsoft.com/office/drawing/2014/main" id="{6096FB9B-93DF-4A1D-AD04-53F6E8323D48}"/>
              </a:ext>
            </a:extLst>
          </p:cNvPr>
          <p:cNvSpPr>
            <a:spLocks noGrp="1"/>
          </p:cNvSpPr>
          <p:nvPr>
            <p:ph type="subTitle" idx="1"/>
          </p:nvPr>
        </p:nvSpPr>
        <p:spPr/>
        <p:txBody>
          <a:bodyPr>
            <a:normAutofit fontScale="70000" lnSpcReduction="20000"/>
          </a:bodyPr>
          <a:lstStyle/>
          <a:p>
            <a:r>
              <a:rPr lang="en-US" b="1" dirty="0"/>
              <a:t>Professor Kathleen Lynch, UCD (University College Dublin)</a:t>
            </a:r>
          </a:p>
          <a:p>
            <a:r>
              <a:rPr lang="en-US" dirty="0"/>
              <a:t>UCD Professor of Equality Studies Emerita &amp; Professor in the UCD School of Education</a:t>
            </a:r>
          </a:p>
          <a:p>
            <a:r>
              <a:rPr lang="en-US" dirty="0"/>
              <a:t>Lecture to Politics and Society Teachers</a:t>
            </a:r>
            <a:r>
              <a:rPr lang="en-US"/>
              <a:t>’ Annual Meeting </a:t>
            </a:r>
            <a:r>
              <a:rPr lang="en-US" dirty="0"/>
              <a:t>Nov. 14</a:t>
            </a:r>
            <a:r>
              <a:rPr lang="en-US" baseline="30000" dirty="0"/>
              <a:t>th</a:t>
            </a:r>
            <a:r>
              <a:rPr lang="en-US" dirty="0"/>
              <a:t> 2020. </a:t>
            </a:r>
          </a:p>
          <a:p>
            <a:r>
              <a:rPr lang="en-US" dirty="0"/>
              <a:t>Based on forthcoming (2021) book Lynch, K. </a:t>
            </a:r>
            <a:r>
              <a:rPr lang="en-US" i="1" dirty="0"/>
              <a:t>Care and Capitalism. </a:t>
            </a:r>
            <a:r>
              <a:rPr lang="en-US" dirty="0"/>
              <a:t>Cambridge: Polity Press. </a:t>
            </a:r>
          </a:p>
          <a:p>
            <a:endParaRPr lang="en-US" dirty="0"/>
          </a:p>
          <a:p>
            <a:endParaRPr lang="en-US" dirty="0"/>
          </a:p>
          <a:p>
            <a:endParaRPr lang="en-IE" dirty="0"/>
          </a:p>
        </p:txBody>
      </p:sp>
    </p:spTree>
    <p:extLst>
      <p:ext uri="{BB962C8B-B14F-4D97-AF65-F5344CB8AC3E}">
        <p14:creationId xmlns:p14="http://schemas.microsoft.com/office/powerpoint/2010/main" val="40841906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5D598-D4ED-47D8-998D-D8890E632D97}"/>
              </a:ext>
            </a:extLst>
          </p:cNvPr>
          <p:cNvSpPr>
            <a:spLocks noGrp="1"/>
          </p:cNvSpPr>
          <p:nvPr>
            <p:ph type="title"/>
          </p:nvPr>
        </p:nvSpPr>
        <p:spPr/>
        <p:txBody>
          <a:bodyPr>
            <a:noAutofit/>
          </a:bodyPr>
          <a:lstStyle/>
          <a:p>
            <a:r>
              <a:rPr lang="en-IE" sz="2800" dirty="0"/>
              <a:t>Why Relational Justice - love, care and solidarity- are political matters</a:t>
            </a:r>
          </a:p>
        </p:txBody>
      </p:sp>
      <p:sp>
        <p:nvSpPr>
          <p:cNvPr id="3" name="Content Placeholder 2">
            <a:extLst>
              <a:ext uri="{FF2B5EF4-FFF2-40B4-BE49-F238E27FC236}">
                <a16:creationId xmlns:a16="http://schemas.microsoft.com/office/drawing/2014/main" id="{25A8171E-4B46-4F13-95D2-B09372A5794B}"/>
              </a:ext>
            </a:extLst>
          </p:cNvPr>
          <p:cNvSpPr>
            <a:spLocks noGrp="1"/>
          </p:cNvSpPr>
          <p:nvPr>
            <p:ph idx="1"/>
          </p:nvPr>
        </p:nvSpPr>
        <p:spPr/>
        <p:txBody>
          <a:bodyPr>
            <a:normAutofit/>
          </a:bodyPr>
          <a:lstStyle/>
          <a:p>
            <a:r>
              <a:rPr lang="en-IE" sz="2000" dirty="0">
                <a:effectLst/>
                <a:latin typeface="Calibri" panose="020F0502020204030204" pitchFamily="34" charset="0"/>
                <a:ea typeface="Calibri" panose="020F0502020204030204" pitchFamily="34" charset="0"/>
                <a:cs typeface="Times New Roman" panose="02020603050405020304" pitchFamily="18" charset="0"/>
              </a:rPr>
              <a:t>Neither Humanity (other </a:t>
            </a:r>
            <a:r>
              <a:rPr lang="en-IE" sz="2000" dirty="0">
                <a:latin typeface="Calibri" panose="020F0502020204030204" pitchFamily="34" charset="0"/>
                <a:ea typeface="Calibri" panose="020F0502020204030204" pitchFamily="34" charset="0"/>
                <a:cs typeface="Times New Roman" panose="02020603050405020304" pitchFamily="18" charset="0"/>
              </a:rPr>
              <a:t>animals</a:t>
            </a:r>
            <a:r>
              <a:rPr lang="en-IE" sz="2000" dirty="0">
                <a:effectLst/>
                <a:latin typeface="Calibri" panose="020F0502020204030204" pitchFamily="34" charset="0"/>
                <a:ea typeface="Calibri" panose="020F0502020204030204" pitchFamily="34" charset="0"/>
                <a:cs typeface="Times New Roman" panose="02020603050405020304" pitchFamily="18" charset="0"/>
              </a:rPr>
              <a:t> or the earth) can survive without care </a:t>
            </a:r>
            <a:endParaRPr lang="en-IE" altLang="en-US" sz="2000" dirty="0">
              <a:latin typeface="Calibri" panose="020F0502020204030204" pitchFamily="34" charset="0"/>
              <a:cs typeface="Calibri" panose="020F0502020204030204" pitchFamily="34" charset="0"/>
            </a:endParaRPr>
          </a:p>
          <a:p>
            <a:r>
              <a:rPr lang="en-IE" altLang="en-US" sz="2000" dirty="0">
                <a:latin typeface="Calibri" panose="020F0502020204030204" pitchFamily="34" charset="0"/>
                <a:cs typeface="Calibri" panose="020F0502020204030204" pitchFamily="34" charset="0"/>
              </a:rPr>
              <a:t>It is our </a:t>
            </a:r>
            <a:r>
              <a:rPr lang="en-IE" altLang="en-US" sz="2000" b="1" dirty="0">
                <a:latin typeface="Calibri" panose="020F0502020204030204" pitchFamily="34" charset="0"/>
                <a:cs typeface="Calibri" panose="020F0502020204030204" pitchFamily="34" charset="0"/>
              </a:rPr>
              <a:t>affective care relations </a:t>
            </a:r>
            <a:r>
              <a:rPr lang="en-IE" altLang="en-US" sz="2000" dirty="0">
                <a:latin typeface="Calibri" panose="020F0502020204030204" pitchFamily="34" charset="0"/>
                <a:cs typeface="Calibri" panose="020F0502020204030204" pitchFamily="34" charset="0"/>
              </a:rPr>
              <a:t>that produce </a:t>
            </a:r>
            <a:r>
              <a:rPr lang="en-US" altLang="en-US" sz="2000" dirty="0">
                <a:latin typeface="Calibri" panose="020F0502020204030204" pitchFamily="34" charset="0"/>
                <a:cs typeface="Calibri" panose="020F0502020204030204" pitchFamily="34" charset="0"/>
              </a:rPr>
              <a:t>and reproduce people in their humanness (the other-centred time, attention, listening, supporting, affirming, tending, showing affection, that we give to others, and the care given in minding the earth, and in the creating of good food)</a:t>
            </a:r>
          </a:p>
          <a:p>
            <a:r>
              <a:rPr lang="en-US" altLang="en-US" sz="2000" dirty="0">
                <a:latin typeface="Calibri" panose="020F0502020204030204" pitchFamily="34" charset="0"/>
                <a:cs typeface="Calibri" panose="020F0502020204030204" pitchFamily="34" charset="0"/>
              </a:rPr>
              <a:t>It is the </a:t>
            </a:r>
            <a:r>
              <a:rPr lang="en-US" altLang="en-US" sz="2000" b="1" dirty="0">
                <a:latin typeface="Calibri" panose="020F0502020204030204" pitchFamily="34" charset="0"/>
                <a:cs typeface="Calibri" panose="020F0502020204030204" pitchFamily="34" charset="0"/>
              </a:rPr>
              <a:t>relational care and attention </a:t>
            </a:r>
            <a:r>
              <a:rPr lang="en-US" altLang="en-US" sz="2000" dirty="0">
                <a:latin typeface="Calibri" panose="020F0502020204030204" pitchFamily="34" charset="0"/>
                <a:cs typeface="Calibri" panose="020F0502020204030204" pitchFamily="34" charset="0"/>
              </a:rPr>
              <a:t>we give to the land, crops and other animals that enables them to grow, survive and flourish</a:t>
            </a:r>
          </a:p>
          <a:p>
            <a:r>
              <a:rPr lang="en-US" altLang="en-US" sz="2000" dirty="0">
                <a:latin typeface="Calibri" panose="020F0502020204030204" pitchFamily="34" charset="0"/>
                <a:cs typeface="Calibri" panose="020F0502020204030204" pitchFamily="34" charset="0"/>
              </a:rPr>
              <a:t>As Women are the default human carers in society, </a:t>
            </a:r>
            <a:r>
              <a:rPr lang="en-US" altLang="en-US" sz="2000" b="1" dirty="0">
                <a:latin typeface="Calibri" panose="020F0502020204030204" pitchFamily="34" charset="0"/>
                <a:cs typeface="Calibri" panose="020F0502020204030204" pitchFamily="34" charset="0"/>
              </a:rPr>
              <a:t>affective justice is a highly gendered </a:t>
            </a:r>
            <a:r>
              <a:rPr lang="en-US" altLang="en-US" sz="2000" dirty="0">
                <a:latin typeface="Calibri" panose="020F0502020204030204" pitchFamily="34" charset="0"/>
                <a:cs typeface="Calibri" panose="020F0502020204030204" pitchFamily="34" charset="0"/>
              </a:rPr>
              <a:t>(and in some contexts, </a:t>
            </a:r>
            <a:r>
              <a:rPr lang="en-US" altLang="en-US" sz="2000" b="1" dirty="0">
                <a:latin typeface="Calibri" panose="020F0502020204030204" pitchFamily="34" charset="0"/>
                <a:cs typeface="Calibri" panose="020F0502020204030204" pitchFamily="34" charset="0"/>
              </a:rPr>
              <a:t>racialized and classed</a:t>
            </a:r>
            <a:r>
              <a:rPr lang="en-US" altLang="en-US" sz="2000" dirty="0">
                <a:latin typeface="Calibri" panose="020F0502020204030204" pitchFamily="34" charset="0"/>
                <a:cs typeface="Calibri" panose="020F0502020204030204" pitchFamily="34" charset="0"/>
              </a:rPr>
              <a:t>) issue politically (Oxfam </a:t>
            </a:r>
            <a:r>
              <a:rPr lang="en-US" altLang="en-US" sz="2000" i="1" dirty="0">
                <a:latin typeface="Calibri" panose="020F0502020204030204" pitchFamily="34" charset="0"/>
                <a:cs typeface="Calibri" panose="020F0502020204030204" pitchFamily="34" charset="0"/>
              </a:rPr>
              <a:t>Time to Care 2020 </a:t>
            </a:r>
            <a:r>
              <a:rPr lang="en-US" altLang="en-US" sz="2000" i="1" dirty="0">
                <a:latin typeface="Calibri" panose="020F0502020204030204" pitchFamily="34" charset="0"/>
                <a:cs typeface="Calibri" panose="020F0502020204030204" pitchFamily="34" charset="0"/>
                <a:hlinkClick r:id="rId3"/>
              </a:rPr>
              <a:t>https://www.oxfam.org/en/research/time-care</a:t>
            </a:r>
            <a:r>
              <a:rPr lang="en-US" altLang="en-US" sz="2000" i="1" dirty="0">
                <a:latin typeface="Calibri" panose="020F0502020204030204" pitchFamily="34" charset="0"/>
                <a:cs typeface="Calibri" panose="020F0502020204030204" pitchFamily="34" charset="0"/>
              </a:rPr>
              <a:t> </a:t>
            </a:r>
            <a:r>
              <a:rPr lang="en-US" altLang="en-US" sz="2000" dirty="0">
                <a:latin typeface="Calibri" panose="020F0502020204030204" pitchFamily="34" charset="0"/>
                <a:cs typeface="Calibri" panose="020F0502020204030204" pitchFamily="34" charset="0"/>
              </a:rPr>
              <a:t>)</a:t>
            </a:r>
          </a:p>
          <a:p>
            <a:endParaRPr lang="en-IE" altLang="en-US" sz="2000" dirty="0">
              <a:latin typeface="Calibri" panose="020F0502020204030204" pitchFamily="34" charset="0"/>
              <a:cs typeface="Calibri" panose="020F0502020204030204" pitchFamily="34" charset="0"/>
            </a:endParaRPr>
          </a:p>
          <a:p>
            <a:endParaRPr lang="en-IE" dirty="0"/>
          </a:p>
        </p:txBody>
      </p:sp>
      <p:sp>
        <p:nvSpPr>
          <p:cNvPr id="5" name="Slide Number Placeholder 4">
            <a:extLst>
              <a:ext uri="{FF2B5EF4-FFF2-40B4-BE49-F238E27FC236}">
                <a16:creationId xmlns:a16="http://schemas.microsoft.com/office/drawing/2014/main" id="{A225A583-E7A7-4C8A-AFC0-1B0AD1884BC8}"/>
              </a:ext>
            </a:extLst>
          </p:cNvPr>
          <p:cNvSpPr>
            <a:spLocks noGrp="1"/>
          </p:cNvSpPr>
          <p:nvPr>
            <p:ph type="sldNum" sz="quarter" idx="12"/>
          </p:nvPr>
        </p:nvSpPr>
        <p:spPr/>
        <p:txBody>
          <a:bodyPr/>
          <a:lstStyle/>
          <a:p>
            <a:fld id="{6E419FAE-3658-4B5B-8BD3-9B6A9C414C98}" type="slidenum">
              <a:rPr lang="en-IE" smtClean="0"/>
              <a:t>10</a:t>
            </a:fld>
            <a:endParaRPr lang="en-IE" dirty="0"/>
          </a:p>
        </p:txBody>
      </p:sp>
    </p:spTree>
    <p:extLst>
      <p:ext uri="{BB962C8B-B14F-4D97-AF65-F5344CB8AC3E}">
        <p14:creationId xmlns:p14="http://schemas.microsoft.com/office/powerpoint/2010/main" val="1223024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Slide Number Placeholder 5">
            <a:extLst>
              <a:ext uri="{FF2B5EF4-FFF2-40B4-BE49-F238E27FC236}">
                <a16:creationId xmlns:a16="http://schemas.microsoft.com/office/drawing/2014/main" id="{19179226-4645-448F-9794-12FB6C2FAB2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 typeface="Wingdings" panose="05000000000000000000" pitchFamily="2" charset="2"/>
              <a:buNone/>
            </a:pPr>
            <a:fld id="{8CB4D8CA-459D-4DCB-B8F2-61DA564297A2}" type="slidenum">
              <a:rPr lang="en-GB" altLang="en-US" sz="1200">
                <a:solidFill>
                  <a:srgbClr val="000000"/>
                </a:solidFill>
                <a:latin typeface="Garamond" panose="02020404030301010803" pitchFamily="18" charset="0"/>
                <a:cs typeface="Arial" panose="020B0604020202020204" pitchFamily="34" charset="0"/>
              </a:rPr>
              <a:pPr>
                <a:spcBef>
                  <a:spcPct val="0"/>
                </a:spcBef>
                <a:buClrTx/>
                <a:buSzTx/>
                <a:buFont typeface="Wingdings" panose="05000000000000000000" pitchFamily="2" charset="2"/>
                <a:buNone/>
              </a:pPr>
              <a:t>11</a:t>
            </a:fld>
            <a:endParaRPr lang="en-GB" altLang="en-US" sz="1200" dirty="0">
              <a:solidFill>
                <a:srgbClr val="000000"/>
              </a:solidFill>
              <a:latin typeface="Garamond" panose="02020404030301010803" pitchFamily="18" charset="0"/>
              <a:cs typeface="Arial" panose="020B0604020202020204" pitchFamily="34" charset="0"/>
            </a:endParaRPr>
          </a:p>
        </p:txBody>
      </p:sp>
      <p:sp>
        <p:nvSpPr>
          <p:cNvPr id="95236" name="Rectangle 2">
            <a:extLst>
              <a:ext uri="{FF2B5EF4-FFF2-40B4-BE49-F238E27FC236}">
                <a16:creationId xmlns:a16="http://schemas.microsoft.com/office/drawing/2014/main" id="{174B765F-99AA-4188-B5A1-26CC88A982E3}"/>
              </a:ext>
            </a:extLst>
          </p:cNvPr>
          <p:cNvSpPr>
            <a:spLocks noGrp="1" noChangeArrowheads="1"/>
          </p:cNvSpPr>
          <p:nvPr>
            <p:ph type="title"/>
          </p:nvPr>
        </p:nvSpPr>
        <p:spPr>
          <a:xfrm>
            <a:off x="2115401" y="357068"/>
            <a:ext cx="9389211" cy="964892"/>
          </a:xfrm>
        </p:spPr>
        <p:txBody>
          <a:bodyPr>
            <a:normAutofit fontScale="90000"/>
          </a:bodyPr>
          <a:lstStyle/>
          <a:p>
            <a:pPr eaLnBrk="1" hangingPunct="1"/>
            <a:r>
              <a:rPr lang="en-US" altLang="en-US" sz="3200" dirty="0"/>
              <a:t>Humans are relational and moral as well as self-interested</a:t>
            </a:r>
          </a:p>
        </p:txBody>
      </p:sp>
      <p:sp>
        <p:nvSpPr>
          <p:cNvPr id="95237" name="Rectangle 3">
            <a:extLst>
              <a:ext uri="{FF2B5EF4-FFF2-40B4-BE49-F238E27FC236}">
                <a16:creationId xmlns:a16="http://schemas.microsoft.com/office/drawing/2014/main" id="{31828222-49A8-48C2-9B2A-2F5E8C078E69}"/>
              </a:ext>
            </a:extLst>
          </p:cNvPr>
          <p:cNvSpPr>
            <a:spLocks noGrp="1" noChangeArrowheads="1"/>
          </p:cNvSpPr>
          <p:nvPr>
            <p:ph type="body" idx="1"/>
          </p:nvPr>
        </p:nvSpPr>
        <p:spPr>
          <a:xfrm>
            <a:off x="2115402" y="1321960"/>
            <a:ext cx="7962048" cy="4334303"/>
          </a:xfrm>
        </p:spPr>
        <p:txBody>
          <a:bodyPr>
            <a:normAutofit fontScale="77500" lnSpcReduction="20000"/>
          </a:bodyPr>
          <a:lstStyle/>
          <a:p>
            <a:pPr eaLnBrk="1" hangingPunct="1"/>
            <a:r>
              <a:rPr lang="en-IE" altLang="en-US" sz="2400" dirty="0"/>
              <a:t>Decisions are not governed exclusively by economic, power or status interests: Given their relationality, human beings are </a:t>
            </a:r>
            <a:r>
              <a:rPr lang="en-IE" altLang="en-US" sz="2400" b="1" dirty="0"/>
              <a:t>fundamentally </a:t>
            </a:r>
            <a:r>
              <a:rPr lang="en-IE" altLang="en-US" sz="2400" b="1" i="1" dirty="0"/>
              <a:t>evaluative and moral </a:t>
            </a:r>
            <a:r>
              <a:rPr lang="en-IE" altLang="en-US" sz="2400" b="1" dirty="0"/>
              <a:t>as well as interest-led, </a:t>
            </a:r>
            <a:r>
              <a:rPr lang="en-IE" altLang="en-US" sz="2100" dirty="0"/>
              <a:t>People evaluate actions normatively </a:t>
            </a:r>
            <a:r>
              <a:rPr lang="en-IE" altLang="en-US" sz="2100" i="1" u="sng" dirty="0"/>
              <a:t>and</a:t>
            </a:r>
            <a:r>
              <a:rPr lang="en-IE" altLang="en-US" sz="2100" dirty="0"/>
              <a:t> in terms of interest</a:t>
            </a:r>
          </a:p>
          <a:p>
            <a:pPr eaLnBrk="1" hangingPunct="1"/>
            <a:endParaRPr lang="en-IE" altLang="en-US" sz="2100" b="1" dirty="0"/>
          </a:p>
          <a:p>
            <a:pPr eaLnBrk="1" hangingPunct="1"/>
            <a:r>
              <a:rPr lang="en-IE" altLang="en-US" sz="2900" b="1" dirty="0"/>
              <a:t>People have relational identities </a:t>
            </a:r>
            <a:r>
              <a:rPr lang="en-IE" altLang="en-US" sz="2900" dirty="0"/>
              <a:t>(see themselves as part of others and created by others, as good or bad in terms of others) (Lynch et al. 2009. </a:t>
            </a:r>
            <a:r>
              <a:rPr lang="en-IE" altLang="en-US" sz="2900" i="1" dirty="0"/>
              <a:t>Affective Equality: love, care and injustice</a:t>
            </a:r>
            <a:r>
              <a:rPr lang="en-IE" altLang="en-US" sz="2900" dirty="0"/>
              <a:t>). </a:t>
            </a:r>
          </a:p>
          <a:p>
            <a:pPr eaLnBrk="1" hangingPunct="1"/>
            <a:r>
              <a:rPr lang="en-IE" altLang="en-US" sz="2400" b="1" dirty="0"/>
              <a:t>Human and environmental vulnerability and inter/dependencies lie at the base of normativity- so claiming relationality matters </a:t>
            </a:r>
          </a:p>
          <a:p>
            <a:pPr eaLnBrk="1" hangingPunct="1"/>
            <a:r>
              <a:rPr lang="en-IE" altLang="en-US" sz="2400" i="1" dirty="0"/>
              <a:t>It is our interdependency that makes us moral</a:t>
            </a:r>
            <a:r>
              <a:rPr lang="en-IE" altLang="en-US" sz="2400" dirty="0"/>
              <a:t>, by not claiming inter/dependence politically we are normalising indifference to other people, other species, and the earth itself.</a:t>
            </a:r>
          </a:p>
        </p:txBody>
      </p:sp>
    </p:spTree>
    <p:extLst>
      <p:ext uri="{BB962C8B-B14F-4D97-AF65-F5344CB8AC3E}">
        <p14:creationId xmlns:p14="http://schemas.microsoft.com/office/powerpoint/2010/main" val="142032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95BBE-2205-4046-8D7E-A4F6C5D5BC96}"/>
              </a:ext>
            </a:extLst>
          </p:cNvPr>
          <p:cNvSpPr>
            <a:spLocks noGrp="1"/>
          </p:cNvSpPr>
          <p:nvPr>
            <p:ph type="title"/>
          </p:nvPr>
        </p:nvSpPr>
        <p:spPr/>
        <p:txBody>
          <a:bodyPr/>
          <a:lstStyle/>
          <a:p>
            <a:r>
              <a:rPr lang="en-GB" dirty="0"/>
              <a:t>Why Capitalism Matters for Politics and Society</a:t>
            </a:r>
            <a:endParaRPr lang="en-IE" dirty="0"/>
          </a:p>
        </p:txBody>
      </p:sp>
      <p:sp>
        <p:nvSpPr>
          <p:cNvPr id="3" name="Content Placeholder 2">
            <a:extLst>
              <a:ext uri="{FF2B5EF4-FFF2-40B4-BE49-F238E27FC236}">
                <a16:creationId xmlns:a16="http://schemas.microsoft.com/office/drawing/2014/main" id="{5FD0DAFC-D7F8-4C2E-813B-ADFC48E7A335}"/>
              </a:ext>
            </a:extLst>
          </p:cNvPr>
          <p:cNvSpPr>
            <a:spLocks noGrp="1"/>
          </p:cNvSpPr>
          <p:nvPr>
            <p:ph idx="1"/>
          </p:nvPr>
        </p:nvSpPr>
        <p:spPr/>
        <p:txBody>
          <a:bodyPr>
            <a:normAutofit/>
          </a:bodyPr>
          <a:lstStyle/>
          <a:p>
            <a:r>
              <a:rPr lang="en-US" dirty="0"/>
              <a:t>Outside of global political powers such as the US and China, most nation state governments exercise little control over capitalist interests globally</a:t>
            </a:r>
          </a:p>
          <a:p>
            <a:r>
              <a:rPr lang="en-US" dirty="0"/>
              <a:t>The deregulation of capitalism, especially financial capitalism, from the 1980s onward (in the Regan/Thatcher era), aligned with the exponential rise of digitalised communication technologies, gave corporate globalised capital untrammelled power in the world</a:t>
            </a:r>
          </a:p>
          <a:p>
            <a:r>
              <a:rPr lang="en-US" dirty="0"/>
              <a:t>Regulatory governance has remained the preserve of nation states, and is highly ineffective given that the turnover of most large global corporations far exceeds the Gross National Income of most smaller nation states (</a:t>
            </a:r>
            <a:r>
              <a:rPr lang="en-US" dirty="0">
                <a:latin typeface="Calibri" panose="020F0502020204030204" pitchFamily="34" charset="0"/>
                <a:cs typeface="Calibri" panose="020F0502020204030204" pitchFamily="34" charset="0"/>
              </a:rPr>
              <a:t>including </a:t>
            </a:r>
            <a:r>
              <a:rPr lang="en-US" b="0" i="0" dirty="0">
                <a:solidFill>
                  <a:srgbClr val="000000"/>
                </a:solidFill>
                <a:effectLst/>
                <a:latin typeface="Calibri" panose="020F0502020204030204" pitchFamily="34" charset="0"/>
                <a:cs typeface="Calibri" panose="020F0502020204030204" pitchFamily="34" charset="0"/>
              </a:rPr>
              <a:t>Chinese technology firms Tencent and Alibaba, Walmart, Chinese Petroleum,</a:t>
            </a:r>
            <a:r>
              <a:rPr lang="en-US" b="0" i="0" dirty="0">
                <a:solidFill>
                  <a:srgbClr val="000000"/>
                </a:solidFill>
                <a:effectLst/>
                <a:latin typeface="GuardianSans"/>
              </a:rPr>
              <a:t> Chemical corporations, Sinopec and Royal Dutch Shel;,</a:t>
            </a:r>
            <a:r>
              <a:rPr lang="en-US" b="0" i="0" dirty="0">
                <a:solidFill>
                  <a:srgbClr val="000000"/>
                </a:solidFill>
                <a:effectLst/>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Exxon Mobile, Microsoft, Apple,  Facebook, Google, Amazon etc.)</a:t>
            </a:r>
          </a:p>
          <a:p>
            <a:endParaRPr lang="en-IE" dirty="0"/>
          </a:p>
        </p:txBody>
      </p:sp>
      <p:sp>
        <p:nvSpPr>
          <p:cNvPr id="4" name="Slide Number Placeholder 3">
            <a:extLst>
              <a:ext uri="{FF2B5EF4-FFF2-40B4-BE49-F238E27FC236}">
                <a16:creationId xmlns:a16="http://schemas.microsoft.com/office/drawing/2014/main" id="{646BE65D-86D6-40BB-AC6A-752B9939556A}"/>
              </a:ext>
            </a:extLst>
          </p:cNvPr>
          <p:cNvSpPr>
            <a:spLocks noGrp="1"/>
          </p:cNvSpPr>
          <p:nvPr>
            <p:ph type="sldNum" sz="quarter" idx="12"/>
          </p:nvPr>
        </p:nvSpPr>
        <p:spPr/>
        <p:txBody>
          <a:bodyPr/>
          <a:lstStyle/>
          <a:p>
            <a:fld id="{6E419FAE-3658-4B5B-8BD3-9B6A9C414C98}" type="slidenum">
              <a:rPr lang="en-IE" smtClean="0"/>
              <a:t>12</a:t>
            </a:fld>
            <a:endParaRPr lang="en-IE" dirty="0"/>
          </a:p>
        </p:txBody>
      </p:sp>
    </p:spTree>
    <p:extLst>
      <p:ext uri="{BB962C8B-B14F-4D97-AF65-F5344CB8AC3E}">
        <p14:creationId xmlns:p14="http://schemas.microsoft.com/office/powerpoint/2010/main" val="1043817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AA8B7-B4B4-45F8-82AE-84393C1626B8}"/>
              </a:ext>
            </a:extLst>
          </p:cNvPr>
          <p:cNvSpPr>
            <a:spLocks noGrp="1"/>
          </p:cNvSpPr>
          <p:nvPr>
            <p:ph type="title"/>
          </p:nvPr>
        </p:nvSpPr>
        <p:spPr/>
        <p:txBody>
          <a:bodyPr/>
          <a:lstStyle/>
          <a:p>
            <a:r>
              <a:rPr lang="en-IE" dirty="0"/>
              <a:t>Care Vs Capitalism</a:t>
            </a:r>
          </a:p>
        </p:txBody>
      </p:sp>
      <p:sp>
        <p:nvSpPr>
          <p:cNvPr id="3" name="Content Placeholder 2">
            <a:extLst>
              <a:ext uri="{FF2B5EF4-FFF2-40B4-BE49-F238E27FC236}">
                <a16:creationId xmlns:a16="http://schemas.microsoft.com/office/drawing/2014/main" id="{0A08BF54-57BB-4703-B68E-701726C6ECC2}"/>
              </a:ext>
            </a:extLst>
          </p:cNvPr>
          <p:cNvSpPr>
            <a:spLocks noGrp="1"/>
          </p:cNvSpPr>
          <p:nvPr>
            <p:ph idx="1"/>
          </p:nvPr>
        </p:nvSpPr>
        <p:spPr/>
        <p:txBody>
          <a:bodyPr>
            <a:normAutofit fontScale="85000" lnSpcReduction="20000"/>
          </a:bodyPr>
          <a:lstStyle/>
          <a:p>
            <a:r>
              <a:rPr lang="en-GB" altLang="en-US" sz="2400" dirty="0"/>
              <a:t>Human being are produced in their humanity through affective relations </a:t>
            </a:r>
            <a:endParaRPr lang="en-US" sz="2400" dirty="0">
              <a:latin typeface="Calibri Light" panose="020F0302020204030204" pitchFamily="34" charset="0"/>
              <a:cs typeface="Calibri Light" panose="020F0302020204030204" pitchFamily="34" charset="0"/>
            </a:endParaRPr>
          </a:p>
          <a:p>
            <a:r>
              <a:rPr lang="en-US" sz="2400" dirty="0">
                <a:latin typeface="Calibri Light" panose="020F0302020204030204" pitchFamily="34" charset="0"/>
                <a:cs typeface="Calibri Light" panose="020F0302020204030204" pitchFamily="34" charset="0"/>
              </a:rPr>
              <a:t>The creation, repair and maintenance of human, other animal, and environmental life cannot be undertaken without care; consequently, </a:t>
            </a:r>
            <a:r>
              <a:rPr lang="en-US" sz="2400" b="1" dirty="0">
                <a:latin typeface="Calibri Light" panose="020F0302020204030204" pitchFamily="34" charset="0"/>
                <a:cs typeface="Calibri Light" panose="020F0302020204030204" pitchFamily="34" charset="0"/>
              </a:rPr>
              <a:t>the affective relations that produce (or fail to produce) nurture are structural matters </a:t>
            </a:r>
            <a:r>
              <a:rPr lang="en-US" sz="2400" dirty="0">
                <a:latin typeface="Calibri Light" panose="020F0302020204030204" pitchFamily="34" charset="0"/>
                <a:cs typeface="Calibri Light" panose="020F0302020204030204" pitchFamily="34" charset="0"/>
              </a:rPr>
              <a:t>that are </a:t>
            </a:r>
            <a:r>
              <a:rPr lang="en-US" sz="2400" b="1" dirty="0">
                <a:latin typeface="Calibri Light" panose="020F0302020204030204" pitchFamily="34" charset="0"/>
                <a:cs typeface="Calibri Light" panose="020F0302020204030204" pitchFamily="34" charset="0"/>
              </a:rPr>
              <a:t>central to social justice and politics</a:t>
            </a:r>
            <a:r>
              <a:rPr lang="en-US" sz="2400" dirty="0">
                <a:latin typeface="Calibri Light" panose="020F0302020204030204" pitchFamily="34" charset="0"/>
                <a:cs typeface="Calibri Light" panose="020F0302020204030204" pitchFamily="34" charset="0"/>
              </a:rPr>
              <a:t>.</a:t>
            </a:r>
          </a:p>
          <a:p>
            <a:r>
              <a:rPr lang="en-US" sz="2400" dirty="0">
                <a:latin typeface="Calibri Light" panose="020F0302020204030204" pitchFamily="34" charset="0"/>
                <a:cs typeface="Calibri Light" panose="020F0302020204030204" pitchFamily="34" charset="0"/>
              </a:rPr>
              <a:t>The everyday activities of </a:t>
            </a:r>
            <a:r>
              <a:rPr lang="en-US" sz="2400" b="1" dirty="0">
                <a:latin typeface="Calibri Light" panose="020F0302020204030204" pitchFamily="34" charset="0"/>
                <a:cs typeface="Calibri Light" panose="020F0302020204030204" pitchFamily="34" charset="0"/>
              </a:rPr>
              <a:t>properly functioning capitalism </a:t>
            </a:r>
            <a:r>
              <a:rPr lang="en-US" sz="2400" dirty="0">
                <a:latin typeface="Calibri Light" panose="020F0302020204030204" pitchFamily="34" charset="0"/>
                <a:cs typeface="Calibri Light" panose="020F0302020204030204" pitchFamily="34" charset="0"/>
              </a:rPr>
              <a:t>do not produce forms of concern that lead to a sense of responsibility to others or the environment</a:t>
            </a:r>
          </a:p>
          <a:p>
            <a:r>
              <a:rPr lang="en-US" sz="2400" dirty="0">
                <a:latin typeface="Calibri Light" panose="020F0302020204030204" pitchFamily="34" charset="0"/>
                <a:cs typeface="Calibri Light" panose="020F0302020204030204" pitchFamily="34" charset="0"/>
              </a:rPr>
              <a:t>The logics of Capitalism are antithetical to Care - Driven by the ethic of </a:t>
            </a:r>
            <a:r>
              <a:rPr lang="en-US" sz="2400" dirty="0">
                <a:solidFill>
                  <a:srgbClr val="7030A0"/>
                </a:solidFill>
                <a:latin typeface="Calibri Light" panose="020F0302020204030204" pitchFamily="34" charset="0"/>
                <a:cs typeface="Calibri Light" panose="020F0302020204030204" pitchFamily="34" charset="0"/>
              </a:rPr>
              <a:t>profit, competitiveness</a:t>
            </a:r>
            <a:r>
              <a:rPr lang="en-US" sz="2400" dirty="0">
                <a:latin typeface="Calibri Light" panose="020F0302020204030204" pitchFamily="34" charset="0"/>
                <a:cs typeface="Calibri Light" panose="020F0302020204030204" pitchFamily="34" charset="0"/>
              </a:rPr>
              <a:t>, and </a:t>
            </a:r>
            <a:r>
              <a:rPr lang="en-US" sz="2400" dirty="0">
                <a:solidFill>
                  <a:srgbClr val="7030A0"/>
                </a:solidFill>
                <a:latin typeface="Calibri Light" panose="020F0302020204030204" pitchFamily="34" charset="0"/>
                <a:cs typeface="Calibri Light" panose="020F0302020204030204" pitchFamily="34" charset="0"/>
              </a:rPr>
              <a:t>incessant consumption </a:t>
            </a:r>
            <a:r>
              <a:rPr lang="en-US" sz="2400" dirty="0">
                <a:latin typeface="Calibri Light" panose="020F0302020204030204" pitchFamily="34" charset="0"/>
                <a:cs typeface="Calibri Light" panose="020F0302020204030204" pitchFamily="34" charset="0"/>
              </a:rPr>
              <a:t>even of goods that are not needed</a:t>
            </a:r>
          </a:p>
          <a:p>
            <a:r>
              <a:rPr lang="en-US" sz="2400" b="1" dirty="0">
                <a:latin typeface="Calibri Light" panose="020F0302020204030204" pitchFamily="34" charset="0"/>
                <a:cs typeface="Calibri Light" panose="020F0302020204030204" pitchFamily="34" charset="0"/>
              </a:rPr>
              <a:t>Neoliberal capitalism </a:t>
            </a:r>
            <a:r>
              <a:rPr lang="en-US" sz="2400" dirty="0">
                <a:latin typeface="Calibri Light" panose="020F0302020204030204" pitchFamily="34" charset="0"/>
                <a:cs typeface="Calibri Light" panose="020F0302020204030204" pitchFamily="34" charset="0"/>
              </a:rPr>
              <a:t>is predatory in character, exploiting and exacerbating crises in pursuit of profit in amoral ways that are deeply harmful to human beings, non-human animals and the environment </a:t>
            </a:r>
          </a:p>
        </p:txBody>
      </p:sp>
      <p:sp>
        <p:nvSpPr>
          <p:cNvPr id="5" name="Slide Number Placeholder 4">
            <a:extLst>
              <a:ext uri="{FF2B5EF4-FFF2-40B4-BE49-F238E27FC236}">
                <a16:creationId xmlns:a16="http://schemas.microsoft.com/office/drawing/2014/main" id="{89493E48-9670-42C3-8B00-D0A0E2F92B08}"/>
              </a:ext>
            </a:extLst>
          </p:cNvPr>
          <p:cNvSpPr>
            <a:spLocks noGrp="1"/>
          </p:cNvSpPr>
          <p:nvPr>
            <p:ph type="sldNum" sz="quarter" idx="12"/>
          </p:nvPr>
        </p:nvSpPr>
        <p:spPr/>
        <p:txBody>
          <a:bodyPr/>
          <a:lstStyle/>
          <a:p>
            <a:fld id="{6E419FAE-3658-4B5B-8BD3-9B6A9C414C98}" type="slidenum">
              <a:rPr lang="en-IE" smtClean="0"/>
              <a:t>13</a:t>
            </a:fld>
            <a:endParaRPr lang="en-IE" dirty="0"/>
          </a:p>
        </p:txBody>
      </p:sp>
    </p:spTree>
    <p:extLst>
      <p:ext uri="{BB962C8B-B14F-4D97-AF65-F5344CB8AC3E}">
        <p14:creationId xmlns:p14="http://schemas.microsoft.com/office/powerpoint/2010/main" val="283655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a:extLst>
              <a:ext uri="{FF2B5EF4-FFF2-40B4-BE49-F238E27FC236}">
                <a16:creationId xmlns:a16="http://schemas.microsoft.com/office/drawing/2014/main" id="{47ACD61B-C944-4F03-9FDE-990E378A9C0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F7E34091-B8CF-41C0-AD38-AF293EDD8FDA}" type="slidenum">
              <a:rPr lang="en-US" altLang="en-US">
                <a:solidFill>
                  <a:srgbClr val="FFFFFF"/>
                </a:solidFill>
              </a:rPr>
              <a:pPr/>
              <a:t>14</a:t>
            </a:fld>
            <a:endParaRPr lang="en-US" altLang="en-US" dirty="0">
              <a:solidFill>
                <a:srgbClr val="FFFFFF"/>
              </a:solidFill>
            </a:endParaRPr>
          </a:p>
        </p:txBody>
      </p:sp>
      <p:sp>
        <p:nvSpPr>
          <p:cNvPr id="14339" name="Rectangle 2">
            <a:extLst>
              <a:ext uri="{FF2B5EF4-FFF2-40B4-BE49-F238E27FC236}">
                <a16:creationId xmlns:a16="http://schemas.microsoft.com/office/drawing/2014/main" id="{DF188BC0-6969-48C2-A8C6-E42C4245935A}"/>
              </a:ext>
            </a:extLst>
          </p:cNvPr>
          <p:cNvSpPr>
            <a:spLocks noGrp="1" noChangeArrowheads="1"/>
          </p:cNvSpPr>
          <p:nvPr>
            <p:ph type="title"/>
          </p:nvPr>
        </p:nvSpPr>
        <p:spPr/>
        <p:txBody>
          <a:bodyPr>
            <a:normAutofit fontScale="90000"/>
          </a:bodyPr>
          <a:lstStyle/>
          <a:p>
            <a:pPr eaLnBrk="1" hangingPunct="1">
              <a:defRPr/>
            </a:pPr>
            <a:r>
              <a:rPr lang="en-GB" altLang="en-US" sz="2800" dirty="0">
                <a:solidFill>
                  <a:srgbClr val="0070C0"/>
                </a:solidFill>
              </a:rPr>
              <a:t>Neo-liberalism is the governing ideology of our time:</a:t>
            </a:r>
            <a:br>
              <a:rPr lang="en-GB" altLang="en-US" sz="2800" dirty="0">
                <a:solidFill>
                  <a:srgbClr val="0070C0"/>
                </a:solidFill>
              </a:rPr>
            </a:br>
            <a:r>
              <a:rPr lang="en-GB" altLang="en-US" sz="2800" dirty="0"/>
              <a:t>it is premised on a market capitalist view of citizenship</a:t>
            </a:r>
            <a:endParaRPr lang="en-GB" altLang="en-US" sz="2400" dirty="0"/>
          </a:p>
        </p:txBody>
      </p:sp>
      <p:sp>
        <p:nvSpPr>
          <p:cNvPr id="17412" name="Rectangle 3">
            <a:extLst>
              <a:ext uri="{FF2B5EF4-FFF2-40B4-BE49-F238E27FC236}">
                <a16:creationId xmlns:a16="http://schemas.microsoft.com/office/drawing/2014/main" id="{F776B0E5-7CA6-4585-96C9-4FD088595651}"/>
              </a:ext>
            </a:extLst>
          </p:cNvPr>
          <p:cNvSpPr>
            <a:spLocks noGrp="1" noChangeArrowheads="1"/>
          </p:cNvSpPr>
          <p:nvPr>
            <p:ph type="body" idx="1"/>
          </p:nvPr>
        </p:nvSpPr>
        <p:spPr/>
        <p:txBody>
          <a:bodyPr>
            <a:normAutofit fontScale="92500" lnSpcReduction="20000"/>
          </a:bodyPr>
          <a:lstStyle/>
          <a:p>
            <a:pPr lvl="1" eaLnBrk="1" hangingPunct="1"/>
            <a:r>
              <a:rPr lang="en-GB" altLang="en-US" sz="2000" dirty="0"/>
              <a:t>Difference between new (neo) liberalism and mainstream liberalism</a:t>
            </a:r>
          </a:p>
          <a:p>
            <a:pPr lvl="2" eaLnBrk="1" hangingPunct="1"/>
            <a:endParaRPr lang="en-GB" altLang="en-US" sz="2000" dirty="0"/>
          </a:p>
          <a:p>
            <a:pPr lvl="2" eaLnBrk="1" hangingPunct="1"/>
            <a:r>
              <a:rPr lang="en-GB" altLang="en-US" sz="2000" dirty="0"/>
              <a:t>While classical liberalism sees the citizen as a person with rights that can be vindicated vis-à-vis the State, neoliberalism  is premised on the assumption that the citizen’s relationship to the State is mediated via the Market </a:t>
            </a:r>
            <a:r>
              <a:rPr lang="en-GB" altLang="en-US" sz="2000" dirty="0">
                <a:solidFill>
                  <a:srgbClr val="0070C0"/>
                </a:solidFill>
              </a:rPr>
              <a:t>– citizens are redefined as ‘customers’ rather than citizens with rights to care, welfare, health care etc.</a:t>
            </a:r>
          </a:p>
          <a:p>
            <a:pPr lvl="2" eaLnBrk="1" hangingPunct="1"/>
            <a:r>
              <a:rPr lang="en-GB" altLang="en-US" sz="2000" dirty="0"/>
              <a:t>Neoliberalism is fundamentally Hobbesian in </a:t>
            </a:r>
            <a:r>
              <a:rPr lang="en-GB" altLang="en-US" sz="2000" dirty="0">
                <a:solidFill>
                  <a:srgbClr val="0070C0"/>
                </a:solidFill>
              </a:rPr>
              <a:t>character –Focus is on individual responsibility for failure and ‘owning’ success </a:t>
            </a:r>
          </a:p>
          <a:p>
            <a:pPr lvl="2" eaLnBrk="1" hangingPunct="1"/>
            <a:endParaRPr lang="en-GB" altLang="en-US" sz="2000" dirty="0"/>
          </a:p>
          <a:p>
            <a:pPr lvl="2" eaLnBrk="1" hangingPunct="1"/>
            <a:r>
              <a:rPr lang="en-GB" altLang="en-US" sz="2000" dirty="0"/>
              <a:t>It encourages the development of the ‘actuarial self’ where you assess risks, gains, outputs etc.</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E5D65-797D-4F9E-96DD-13C1CA9AFD4E}"/>
              </a:ext>
            </a:extLst>
          </p:cNvPr>
          <p:cNvSpPr>
            <a:spLocks noGrp="1"/>
          </p:cNvSpPr>
          <p:nvPr>
            <p:ph type="title"/>
          </p:nvPr>
        </p:nvSpPr>
        <p:spPr/>
        <p:txBody>
          <a:bodyPr/>
          <a:lstStyle/>
          <a:p>
            <a:r>
              <a:rPr lang="en-IE" dirty="0"/>
              <a:t>The Power of Globalised and Financialised Capitalism</a:t>
            </a:r>
          </a:p>
        </p:txBody>
      </p:sp>
      <p:sp>
        <p:nvSpPr>
          <p:cNvPr id="3" name="Content Placeholder 2">
            <a:extLst>
              <a:ext uri="{FF2B5EF4-FFF2-40B4-BE49-F238E27FC236}">
                <a16:creationId xmlns:a16="http://schemas.microsoft.com/office/drawing/2014/main" id="{5E552CA9-4385-46EA-9733-A152341AA032}"/>
              </a:ext>
            </a:extLst>
          </p:cNvPr>
          <p:cNvSpPr>
            <a:spLocks noGrp="1"/>
          </p:cNvSpPr>
          <p:nvPr>
            <p:ph idx="1"/>
          </p:nvPr>
        </p:nvSpPr>
        <p:spPr/>
        <p:txBody>
          <a:bodyPr>
            <a:noAutofit/>
          </a:bodyPr>
          <a:lstStyle/>
          <a:p>
            <a:pPr lvl="1"/>
            <a:r>
              <a:rPr lang="en-IE" sz="2200" b="1" dirty="0">
                <a:latin typeface="Calibri" panose="020F0502020204030204" pitchFamily="34" charset="0"/>
                <a:ea typeface="Calibri" panose="020F0502020204030204" pitchFamily="34" charset="0"/>
                <a:cs typeface="Times New Roman" panose="02020603050405020304" pitchFamily="18" charset="0"/>
              </a:rPr>
              <a:t>Outcome economically</a:t>
            </a:r>
            <a:r>
              <a:rPr lang="en-IE" sz="2200" dirty="0">
                <a:latin typeface="Calibri" panose="020F0502020204030204" pitchFamily="34" charset="0"/>
                <a:ea typeface="Calibri" panose="020F0502020204030204" pitchFamily="34" charset="0"/>
                <a:cs typeface="Times New Roman" panose="02020603050405020304" pitchFamily="18" charset="0"/>
              </a:rPr>
              <a:t>: Rising income inequality, especially within nation states (Piketty, T. </a:t>
            </a:r>
            <a:r>
              <a:rPr lang="en-IE" sz="2200" i="1" dirty="0">
                <a:latin typeface="Calibri" panose="020F0502020204030204" pitchFamily="34" charset="0"/>
                <a:ea typeface="Calibri" panose="020F0502020204030204" pitchFamily="34" charset="0"/>
                <a:cs typeface="Times New Roman" panose="02020603050405020304" pitchFamily="18" charset="0"/>
              </a:rPr>
              <a:t>Capital in the Twenty-first Century, </a:t>
            </a:r>
            <a:r>
              <a:rPr lang="en-IE" sz="2200" dirty="0">
                <a:latin typeface="Calibri" panose="020F0502020204030204" pitchFamily="34" charset="0"/>
                <a:ea typeface="Calibri" panose="020F0502020204030204" pitchFamily="34" charset="0"/>
                <a:cs typeface="Times New Roman" panose="02020603050405020304" pitchFamily="18" charset="0"/>
              </a:rPr>
              <a:t>2015)</a:t>
            </a:r>
          </a:p>
          <a:p>
            <a:pPr lvl="1"/>
            <a:r>
              <a:rPr lang="en-IE" sz="2200" b="1" dirty="0">
                <a:effectLst/>
                <a:latin typeface="Calibri" panose="020F0502020204030204" pitchFamily="34" charset="0"/>
                <a:ea typeface="Calibri" panose="020F0502020204030204" pitchFamily="34" charset="0"/>
                <a:cs typeface="Times New Roman" panose="02020603050405020304" pitchFamily="18" charset="0"/>
              </a:rPr>
              <a:t>Outcomes politically</a:t>
            </a:r>
            <a:r>
              <a:rPr lang="en-IE" sz="2200" dirty="0">
                <a:effectLst/>
                <a:latin typeface="Calibri" panose="020F0502020204030204" pitchFamily="34" charset="0"/>
                <a:ea typeface="Calibri" panose="020F0502020204030204" pitchFamily="34" charset="0"/>
                <a:cs typeface="Times New Roman" panose="02020603050405020304" pitchFamily="18" charset="0"/>
              </a:rPr>
              <a:t>: Polarisation of wealth/</a:t>
            </a:r>
            <a:r>
              <a:rPr lang="en-IE" sz="2200" dirty="0">
                <a:latin typeface="Calibri" panose="020F0502020204030204" pitchFamily="34" charset="0"/>
                <a:ea typeface="Calibri" panose="020F0502020204030204" pitchFamily="34" charset="0"/>
                <a:cs typeface="Times New Roman" panose="02020603050405020304" pitchFamily="18" charset="0"/>
              </a:rPr>
              <a:t>income differences, </a:t>
            </a:r>
            <a:r>
              <a:rPr lang="en-IE" sz="2200" dirty="0">
                <a:effectLst/>
                <a:latin typeface="Calibri" panose="020F0502020204030204" pitchFamily="34" charset="0"/>
                <a:ea typeface="Calibri" panose="020F0502020204030204" pitchFamily="34" charset="0"/>
                <a:cs typeface="Times New Roman" panose="02020603050405020304" pitchFamily="18" charset="0"/>
              </a:rPr>
              <a:t>Rise of the </a:t>
            </a:r>
            <a:r>
              <a:rPr lang="en-IE" sz="2200" dirty="0">
                <a:latin typeface="Calibri" panose="020F0502020204030204" pitchFamily="34" charset="0"/>
                <a:ea typeface="Calibri" panose="020F0502020204030204" pitchFamily="34" charset="0"/>
                <a:cs typeface="Times New Roman" panose="02020603050405020304" pitchFamily="18" charset="0"/>
              </a:rPr>
              <a:t>A</a:t>
            </a:r>
            <a:r>
              <a:rPr lang="en-IE" sz="2200" dirty="0">
                <a:effectLst/>
                <a:latin typeface="Calibri" panose="020F0502020204030204" pitchFamily="34" charset="0"/>
                <a:ea typeface="Calibri" panose="020F0502020204030204" pitchFamily="34" charset="0"/>
                <a:cs typeface="Times New Roman" panose="02020603050405020304" pitchFamily="18" charset="0"/>
              </a:rPr>
              <a:t>lienated </a:t>
            </a:r>
            <a:r>
              <a:rPr lang="en-IE" sz="2200" dirty="0">
                <a:latin typeface="Calibri" panose="020F0502020204030204" pitchFamily="34" charset="0"/>
                <a:ea typeface="Calibri" panose="020F0502020204030204" pitchFamily="34" charset="0"/>
                <a:cs typeface="Times New Roman" panose="02020603050405020304" pitchFamily="18" charset="0"/>
              </a:rPr>
              <a:t>P</a:t>
            </a:r>
            <a:r>
              <a:rPr lang="en-IE" sz="2200" dirty="0">
                <a:effectLst/>
                <a:latin typeface="Calibri" panose="020F0502020204030204" pitchFamily="34" charset="0"/>
                <a:ea typeface="Calibri" panose="020F0502020204030204" pitchFamily="34" charset="0"/>
                <a:cs typeface="Times New Roman" panose="02020603050405020304" pitchFamily="18" charset="0"/>
              </a:rPr>
              <a:t>oor mobilised by the New Right (Rise in fascism and xenophobia in Europe) (see Hochschild, A. 2016 </a:t>
            </a:r>
            <a:r>
              <a:rPr lang="en-IE" sz="2200" i="1" dirty="0">
                <a:effectLst/>
                <a:latin typeface="Calibri" panose="020F0502020204030204" pitchFamily="34" charset="0"/>
                <a:ea typeface="Calibri" panose="020F0502020204030204" pitchFamily="34" charset="0"/>
                <a:cs typeface="Times New Roman" panose="02020603050405020304" pitchFamily="18" charset="0"/>
              </a:rPr>
              <a:t>Strangers in Their Own Land</a:t>
            </a:r>
            <a:r>
              <a:rPr lang="en-IE" sz="2200" dirty="0">
                <a:effectLst/>
                <a:latin typeface="Calibri" panose="020F0502020204030204" pitchFamily="34" charset="0"/>
                <a:ea typeface="Calibri" panose="020F0502020204030204" pitchFamily="34" charset="0"/>
                <a:cs typeface="Times New Roman" panose="02020603050405020304" pitchFamily="18" charset="0"/>
              </a:rPr>
              <a:t>. (on the reasons for the rise of the Tea party, and Trump-style politics in the US)</a:t>
            </a:r>
          </a:p>
          <a:p>
            <a:pPr lvl="1"/>
            <a:r>
              <a:rPr lang="en-IE" sz="2200" b="1" dirty="0">
                <a:effectLst/>
                <a:latin typeface="Calibri" panose="020F0502020204030204" pitchFamily="34" charset="0"/>
                <a:ea typeface="Calibri" panose="020F0502020204030204" pitchFamily="34" charset="0"/>
                <a:cs typeface="Times New Roman" panose="02020603050405020304" pitchFamily="18" charset="0"/>
              </a:rPr>
              <a:t>Outcomes ideologically: </a:t>
            </a:r>
            <a:r>
              <a:rPr lang="en-IE" sz="2200" dirty="0">
                <a:effectLst/>
                <a:latin typeface="Calibri" panose="020F0502020204030204" pitchFamily="34" charset="0"/>
                <a:ea typeface="Calibri" panose="020F0502020204030204" pitchFamily="34" charset="0"/>
                <a:cs typeface="Times New Roman" panose="02020603050405020304" pitchFamily="18" charset="0"/>
              </a:rPr>
              <a:t>increased control of public discourse </a:t>
            </a:r>
            <a:r>
              <a:rPr lang="en-IE" sz="2200" dirty="0">
                <a:latin typeface="Calibri" panose="020F0502020204030204" pitchFamily="34" charset="0"/>
                <a:ea typeface="Calibri" panose="020F0502020204030204" pitchFamily="34" charset="0"/>
                <a:cs typeface="Times New Roman" panose="02020603050405020304" pitchFamily="18" charset="0"/>
              </a:rPr>
              <a:t>by </a:t>
            </a:r>
            <a:r>
              <a:rPr lang="en-IE" sz="2200" dirty="0">
                <a:effectLst/>
                <a:latin typeface="Calibri" panose="020F0502020204030204" pitchFamily="34" charset="0"/>
                <a:ea typeface="Calibri" panose="020F0502020204030204" pitchFamily="34" charset="0"/>
                <a:cs typeface="Times New Roman" panose="02020603050405020304" pitchFamily="18" charset="0"/>
              </a:rPr>
              <a:t>commercial media interests, especially social media – control of consciousness (Capitalist surveillance of all forms of life via digitalised media) See Zouboff, S. </a:t>
            </a:r>
            <a:r>
              <a:rPr lang="en-IE" sz="2200" i="1" dirty="0">
                <a:effectLst/>
                <a:latin typeface="Calibri" panose="020F0502020204030204" pitchFamily="34" charset="0"/>
                <a:ea typeface="Calibri" panose="020F0502020204030204" pitchFamily="34" charset="0"/>
                <a:cs typeface="Times New Roman" panose="02020603050405020304" pitchFamily="18" charset="0"/>
              </a:rPr>
              <a:t>The Age of Surveillance Capitalism </a:t>
            </a:r>
            <a:r>
              <a:rPr lang="en-IE" sz="2200" dirty="0">
                <a:effectLst/>
                <a:latin typeface="Calibri" panose="020F0502020204030204" pitchFamily="34" charset="0"/>
                <a:ea typeface="Calibri" panose="020F0502020204030204" pitchFamily="34" charset="0"/>
                <a:cs typeface="Times New Roman" panose="02020603050405020304" pitchFamily="18" charset="0"/>
              </a:rPr>
              <a:t>(2019) </a:t>
            </a:r>
          </a:p>
        </p:txBody>
      </p:sp>
      <p:sp>
        <p:nvSpPr>
          <p:cNvPr id="5" name="Slide Number Placeholder 4">
            <a:extLst>
              <a:ext uri="{FF2B5EF4-FFF2-40B4-BE49-F238E27FC236}">
                <a16:creationId xmlns:a16="http://schemas.microsoft.com/office/drawing/2014/main" id="{1B58CF2A-D995-4985-9C69-3E081170FE39}"/>
              </a:ext>
            </a:extLst>
          </p:cNvPr>
          <p:cNvSpPr>
            <a:spLocks noGrp="1"/>
          </p:cNvSpPr>
          <p:nvPr>
            <p:ph type="sldNum" sz="quarter" idx="12"/>
          </p:nvPr>
        </p:nvSpPr>
        <p:spPr/>
        <p:txBody>
          <a:bodyPr/>
          <a:lstStyle/>
          <a:p>
            <a:fld id="{6E419FAE-3658-4B5B-8BD3-9B6A9C414C98}" type="slidenum">
              <a:rPr lang="en-IE" smtClean="0"/>
              <a:t>15</a:t>
            </a:fld>
            <a:endParaRPr lang="en-IE" dirty="0"/>
          </a:p>
        </p:txBody>
      </p:sp>
    </p:spTree>
    <p:extLst>
      <p:ext uri="{BB962C8B-B14F-4D97-AF65-F5344CB8AC3E}">
        <p14:creationId xmlns:p14="http://schemas.microsoft.com/office/powerpoint/2010/main" val="7983513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BD70AE89-4C0E-4EE8-895E-2F9442D52F2F}"/>
              </a:ext>
            </a:extLst>
          </p:cNvPr>
          <p:cNvSpPr>
            <a:spLocks noGrp="1"/>
          </p:cNvSpPr>
          <p:nvPr>
            <p:ph type="title"/>
          </p:nvPr>
        </p:nvSpPr>
        <p:spPr>
          <a:xfrm>
            <a:off x="2492375" y="623888"/>
            <a:ext cx="8912225" cy="711200"/>
          </a:xfrm>
        </p:spPr>
        <p:txBody>
          <a:bodyPr>
            <a:noAutofit/>
          </a:bodyPr>
          <a:lstStyle/>
          <a:p>
            <a:r>
              <a:rPr lang="en-IE" altLang="en-US" sz="2400" dirty="0"/>
              <a:t>An example of rising inequality: Change in net wealth in Europe 2014-2016</a:t>
            </a:r>
          </a:p>
        </p:txBody>
      </p:sp>
      <p:pic>
        <p:nvPicPr>
          <p:cNvPr id="30723" name="Content Placeholder 4">
            <a:extLst>
              <a:ext uri="{FF2B5EF4-FFF2-40B4-BE49-F238E27FC236}">
                <a16:creationId xmlns:a16="http://schemas.microsoft.com/office/drawing/2014/main" id="{49C1B310-06C2-48DB-B4D7-F317049B80CB}"/>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t="6364"/>
          <a:stretch>
            <a:fillRect/>
          </a:stretch>
        </p:blipFill>
        <p:spPr>
          <a:xfrm>
            <a:off x="2492375" y="1335088"/>
            <a:ext cx="7470775" cy="5394325"/>
          </a:xfrm>
        </p:spPr>
      </p:pic>
      <p:sp>
        <p:nvSpPr>
          <p:cNvPr id="30725" name="Slide Number Placeholder 2">
            <a:extLst>
              <a:ext uri="{FF2B5EF4-FFF2-40B4-BE49-F238E27FC236}">
                <a16:creationId xmlns:a16="http://schemas.microsoft.com/office/drawing/2014/main" id="{88C9FAB3-F12D-4371-A374-633B81B6D238}"/>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fld id="{6B293A18-639C-4DA9-8DCA-9BF7C945F481}" type="slidenum">
              <a:rPr lang="en-US" altLang="en-US">
                <a:solidFill>
                  <a:srgbClr val="FEFFFF"/>
                </a:solidFill>
                <a:latin typeface="Calibri" panose="020F0502020204030204" pitchFamily="34" charset="0"/>
              </a:rPr>
              <a:pPr>
                <a:spcBef>
                  <a:spcPct val="0"/>
                </a:spcBef>
                <a:buClrTx/>
                <a:buFontTx/>
                <a:buNone/>
              </a:pPr>
              <a:t>16</a:t>
            </a:fld>
            <a:endParaRPr lang="en-US" altLang="en-US" dirty="0">
              <a:solidFill>
                <a:srgbClr val="FEFFFF"/>
              </a:solidFill>
              <a:latin typeface="Calibri" panose="020F050202020403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DA4C34CF-A203-4136-832A-8AE05C685E90}"/>
              </a:ext>
            </a:extLst>
          </p:cNvPr>
          <p:cNvSpPr>
            <a:spLocks noGrp="1"/>
          </p:cNvSpPr>
          <p:nvPr>
            <p:ph type="title"/>
          </p:nvPr>
        </p:nvSpPr>
        <p:spPr>
          <a:xfrm>
            <a:off x="2592388" y="623888"/>
            <a:ext cx="8912225" cy="1281112"/>
          </a:xfrm>
        </p:spPr>
        <p:txBody>
          <a:bodyPr>
            <a:normAutofit fontScale="90000"/>
          </a:bodyPr>
          <a:lstStyle/>
          <a:p>
            <a:pPr eaLnBrk="1" hangingPunct="1"/>
            <a:r>
              <a:rPr lang="en-US" altLang="en-US" dirty="0"/>
              <a:t>Rising Poverty leads to the Rise of Debtfare States*– Indebtedness as a way of living *</a:t>
            </a:r>
            <a:br>
              <a:rPr lang="en-US" altLang="en-US" dirty="0"/>
            </a:br>
            <a:r>
              <a:rPr lang="en-US" altLang="en-US" sz="1800" dirty="0"/>
              <a:t>S. Soderberg 2014 (</a:t>
            </a:r>
            <a:r>
              <a:rPr lang="en-US" altLang="en-US" sz="1800" i="1" dirty="0"/>
              <a:t>Debtfare and the Poverty Industry</a:t>
            </a:r>
            <a:r>
              <a:rPr lang="en-US" altLang="en-US" sz="1800" dirty="0"/>
              <a:t>)</a:t>
            </a:r>
          </a:p>
        </p:txBody>
      </p:sp>
      <p:sp>
        <p:nvSpPr>
          <p:cNvPr id="25603" name="Content Placeholder 2">
            <a:extLst>
              <a:ext uri="{FF2B5EF4-FFF2-40B4-BE49-F238E27FC236}">
                <a16:creationId xmlns:a16="http://schemas.microsoft.com/office/drawing/2014/main" id="{1831CCA9-6BCB-4509-A167-3983C1EF8D19}"/>
              </a:ext>
            </a:extLst>
          </p:cNvPr>
          <p:cNvSpPr>
            <a:spLocks noGrp="1"/>
          </p:cNvSpPr>
          <p:nvPr>
            <p:ph idx="1"/>
          </p:nvPr>
        </p:nvSpPr>
        <p:spPr>
          <a:xfrm>
            <a:off x="2589213" y="2133600"/>
            <a:ext cx="8915400" cy="3778250"/>
          </a:xfrm>
        </p:spPr>
        <p:txBody>
          <a:bodyPr>
            <a:normAutofit/>
          </a:bodyPr>
          <a:lstStyle/>
          <a:p>
            <a:pPr eaLnBrk="1" hangingPunct="1"/>
            <a:r>
              <a:rPr lang="en-US" altLang="en-US" dirty="0"/>
              <a:t>Being in Debt is encouraged </a:t>
            </a:r>
            <a:endParaRPr lang="en-US" altLang="en-US" b="1" dirty="0"/>
          </a:p>
          <a:p>
            <a:pPr eaLnBrk="1" hangingPunct="1"/>
            <a:r>
              <a:rPr lang="en-US" altLang="en-US" dirty="0"/>
              <a:t>– Indebtedness enables poor people to buy goods and services they cannot afford –they have the illusion of a living in a </a:t>
            </a:r>
            <a:r>
              <a:rPr lang="en-US" altLang="en-US" b="1" dirty="0"/>
              <a:t>Commons through</a:t>
            </a:r>
            <a:r>
              <a:rPr lang="en-US" altLang="en-US" dirty="0"/>
              <a:t> borrowed money (</a:t>
            </a:r>
            <a:r>
              <a:rPr lang="en-US" altLang="en-US" b="1" dirty="0"/>
              <a:t>debt)</a:t>
            </a:r>
          </a:p>
          <a:p>
            <a:pPr lvl="1" eaLnBrk="1" hangingPunct="1"/>
            <a:r>
              <a:rPr lang="en-US" altLang="en-US" dirty="0"/>
              <a:t>Social power of money distorts the exploitative and unequal classed nature of the loans system– class relations are invisibilised and legitimized through shared consumption on borrowed money</a:t>
            </a:r>
          </a:p>
          <a:p>
            <a:pPr eaLnBrk="1" hangingPunct="1"/>
            <a:endParaRPr lang="en-US" altLang="en-US" dirty="0"/>
          </a:p>
          <a:p>
            <a:pPr eaLnBrk="1" hangingPunct="1"/>
            <a:r>
              <a:rPr lang="en-US" altLang="en-US" dirty="0"/>
              <a:t>Credit (Debt) – mortgages, student loans, payday loans, credit card debts-  is a </a:t>
            </a:r>
            <a:r>
              <a:rPr lang="en-US" altLang="en-US" dirty="0">
                <a:solidFill>
                  <a:schemeClr val="tx1">
                    <a:lumMod val="95000"/>
                    <a:lumOff val="5000"/>
                  </a:schemeClr>
                </a:solidFill>
              </a:rPr>
              <a:t>secondary forms of classed exploitation</a:t>
            </a:r>
          </a:p>
          <a:p>
            <a:pPr eaLnBrk="1" hangingPunct="1"/>
            <a:r>
              <a:rPr lang="en-US" altLang="en-US" dirty="0"/>
              <a:t>Debt </a:t>
            </a:r>
            <a:r>
              <a:rPr lang="en-US" altLang="en-US" dirty="0">
                <a:solidFill>
                  <a:srgbClr val="FF0000"/>
                </a:solidFill>
              </a:rPr>
              <a:t>exercises disciplinary power </a:t>
            </a:r>
            <a:r>
              <a:rPr lang="en-US" altLang="en-US" dirty="0"/>
              <a:t>over future life and work</a:t>
            </a:r>
          </a:p>
        </p:txBody>
      </p:sp>
      <p:sp>
        <p:nvSpPr>
          <p:cNvPr id="25605" name="Slide Number Placeholder 2">
            <a:extLst>
              <a:ext uri="{FF2B5EF4-FFF2-40B4-BE49-F238E27FC236}">
                <a16:creationId xmlns:a16="http://schemas.microsoft.com/office/drawing/2014/main" id="{E465D668-472D-48B1-8EAF-89872FFEE61C}"/>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fld id="{6E520D57-5061-4711-9ACB-120048B5C2CE}" type="slidenum">
              <a:rPr lang="en-US" altLang="en-US">
                <a:solidFill>
                  <a:srgbClr val="FEFFFF"/>
                </a:solidFill>
                <a:latin typeface="Calibri" panose="020F0502020204030204" pitchFamily="34" charset="0"/>
              </a:rPr>
              <a:pPr>
                <a:spcBef>
                  <a:spcPct val="0"/>
                </a:spcBef>
                <a:buClrTx/>
                <a:buFontTx/>
                <a:buNone/>
              </a:pPr>
              <a:t>17</a:t>
            </a:fld>
            <a:endParaRPr lang="en-US" altLang="en-US" dirty="0">
              <a:solidFill>
                <a:srgbClr val="FEFFFF"/>
              </a:solidFill>
              <a:latin typeface="Calibri" panose="020F050202020403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6896F3C6-7A61-4413-8F85-50C4557F7AD3}"/>
              </a:ext>
            </a:extLst>
          </p:cNvPr>
          <p:cNvSpPr>
            <a:spLocks noGrp="1"/>
          </p:cNvSpPr>
          <p:nvPr>
            <p:ph type="title"/>
          </p:nvPr>
        </p:nvSpPr>
        <p:spPr>
          <a:xfrm>
            <a:off x="2592388" y="623888"/>
            <a:ext cx="8912225" cy="1281112"/>
          </a:xfrm>
        </p:spPr>
        <p:txBody>
          <a:bodyPr/>
          <a:lstStyle/>
          <a:p>
            <a:pPr eaLnBrk="1" hangingPunct="1"/>
            <a:r>
              <a:rPr lang="en-US" altLang="en-US" dirty="0"/>
              <a:t>Poor incorporated into society through Debt (credit)</a:t>
            </a:r>
          </a:p>
        </p:txBody>
      </p:sp>
      <p:sp>
        <p:nvSpPr>
          <p:cNvPr id="27651" name="Content Placeholder 2">
            <a:extLst>
              <a:ext uri="{FF2B5EF4-FFF2-40B4-BE49-F238E27FC236}">
                <a16:creationId xmlns:a16="http://schemas.microsoft.com/office/drawing/2014/main" id="{9BBE3D72-A7C6-445D-84F0-B324E219FB13}"/>
              </a:ext>
            </a:extLst>
          </p:cNvPr>
          <p:cNvSpPr>
            <a:spLocks noGrp="1"/>
          </p:cNvSpPr>
          <p:nvPr>
            <p:ph idx="1"/>
          </p:nvPr>
        </p:nvSpPr>
        <p:spPr>
          <a:xfrm>
            <a:off x="2589213" y="2133600"/>
            <a:ext cx="8915400" cy="3778250"/>
          </a:xfrm>
        </p:spPr>
        <p:txBody>
          <a:bodyPr>
            <a:normAutofit fontScale="92500" lnSpcReduction="10000"/>
          </a:bodyPr>
          <a:lstStyle/>
          <a:p>
            <a:pPr eaLnBrk="1" hangingPunct="1"/>
            <a:endParaRPr lang="en-US" altLang="en-US" dirty="0"/>
          </a:p>
          <a:p>
            <a:pPr eaLnBrk="1" hangingPunct="1"/>
            <a:r>
              <a:rPr lang="en-US" altLang="en-US" b="1" dirty="0">
                <a:solidFill>
                  <a:schemeClr val="tx1"/>
                </a:solidFill>
              </a:rPr>
              <a:t>Ideologies of ‘Consumer power</a:t>
            </a:r>
            <a:r>
              <a:rPr lang="en-US" altLang="en-US" dirty="0"/>
              <a:t>, Consumer protection, Consumer goods’ </a:t>
            </a:r>
            <a:r>
              <a:rPr lang="en-US" altLang="en-US" b="1" dirty="0"/>
              <a:t>create the illusion of power and sovereignty </a:t>
            </a:r>
          </a:p>
          <a:p>
            <a:pPr eaLnBrk="1" hangingPunct="1"/>
            <a:endParaRPr lang="en-US" altLang="en-US" b="1" dirty="0"/>
          </a:p>
          <a:p>
            <a:r>
              <a:rPr lang="en-US" altLang="en-US" dirty="0"/>
              <a:t>The concept of the ‘Consumer’ obfuscates the class and political relations involved in consumer credit and debt</a:t>
            </a:r>
          </a:p>
          <a:p>
            <a:pPr eaLnBrk="1" hangingPunct="1"/>
            <a:endParaRPr lang="en-US" altLang="en-US" dirty="0"/>
          </a:p>
          <a:p>
            <a:pPr eaLnBrk="1" hangingPunct="1"/>
            <a:r>
              <a:rPr lang="en-US" altLang="en-US" dirty="0"/>
              <a:t>Credit money is priced via risk – </a:t>
            </a:r>
            <a:r>
              <a:rPr lang="en-US" altLang="en-US" b="1" dirty="0"/>
              <a:t>poorest pay most in interest </a:t>
            </a:r>
            <a:r>
              <a:rPr lang="en-US" altLang="en-US" dirty="0"/>
              <a:t>over a shorter time frame </a:t>
            </a:r>
          </a:p>
          <a:p>
            <a:pPr eaLnBrk="1" hangingPunct="1"/>
            <a:r>
              <a:rPr lang="en-US" altLang="en-US" dirty="0"/>
              <a:t>Credit money is a way of managing the poor and making money for the poverty industry  - encouraged to buy consumer goods you cannot afford but have learned to want (even if inessential) via advertising </a:t>
            </a:r>
          </a:p>
        </p:txBody>
      </p:sp>
      <p:sp>
        <p:nvSpPr>
          <p:cNvPr id="27653" name="Slide Number Placeholder 2">
            <a:extLst>
              <a:ext uri="{FF2B5EF4-FFF2-40B4-BE49-F238E27FC236}">
                <a16:creationId xmlns:a16="http://schemas.microsoft.com/office/drawing/2014/main" id="{4828CAD8-7A43-4798-BBD9-2EC03A83D350}"/>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fld id="{332B5E51-1BB1-4D72-BDA5-DA082C54C224}" type="slidenum">
              <a:rPr lang="en-US" altLang="en-US">
                <a:solidFill>
                  <a:srgbClr val="FEFFFF"/>
                </a:solidFill>
                <a:latin typeface="Calibri" panose="020F0502020204030204" pitchFamily="34" charset="0"/>
              </a:rPr>
              <a:pPr>
                <a:spcBef>
                  <a:spcPct val="0"/>
                </a:spcBef>
                <a:buClrTx/>
                <a:buFontTx/>
                <a:buNone/>
              </a:pPr>
              <a:t>18</a:t>
            </a:fld>
            <a:endParaRPr lang="en-US" altLang="en-US" dirty="0">
              <a:solidFill>
                <a:srgbClr val="FEFFFF"/>
              </a:solidFill>
              <a:latin typeface="Calibri" panose="020F050202020403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EB3BD-2D6E-47C6-A272-B172B7B412A9}"/>
              </a:ext>
            </a:extLst>
          </p:cNvPr>
          <p:cNvSpPr>
            <a:spLocks noGrp="1"/>
          </p:cNvSpPr>
          <p:nvPr>
            <p:ph type="title"/>
          </p:nvPr>
        </p:nvSpPr>
        <p:spPr/>
        <p:txBody>
          <a:bodyPr>
            <a:normAutofit fontScale="90000"/>
          </a:bodyPr>
          <a:lstStyle/>
          <a:p>
            <a:pPr>
              <a:defRPr/>
            </a:pPr>
            <a:r>
              <a:rPr lang="en-IE" dirty="0"/>
              <a:t>Outcome of neoliberalism: Privatisation and Commercialisation of public goods</a:t>
            </a:r>
          </a:p>
        </p:txBody>
      </p:sp>
      <p:sp>
        <p:nvSpPr>
          <p:cNvPr id="17411" name="Slide Number Placeholder 2">
            <a:extLst>
              <a:ext uri="{FF2B5EF4-FFF2-40B4-BE49-F238E27FC236}">
                <a16:creationId xmlns:a16="http://schemas.microsoft.com/office/drawing/2014/main" id="{8ADA686D-4A73-4940-9006-0B05FEB75E9B}"/>
              </a:ext>
            </a:extLst>
          </p:cNvPr>
          <p:cNvSpPr>
            <a:spLocks noGrp="1"/>
          </p:cNvSpPr>
          <p:nvPr>
            <p:ph type="sldNum" sz="quarter" idx="12"/>
          </p:nvPr>
        </p:nvSpPr>
        <p:spPr bwMode="auto">
          <a:extLst>
            <a:ext uri="{91240B29-F687-4F45-9708-019B960494DF}">
              <a14:hiddenLine xmlns:a14="http://schemas.microsoft.com/office/drawing/2010/main" w="9525">
                <a:solidFill>
                  <a:srgbClr val="000000"/>
                </a:solidFill>
                <a:round/>
                <a:headEnd/>
                <a:tailEnd/>
              </a14:hiddenLine>
            </a:ext>
          </a:extLst>
        </p:spPr>
        <p:txBody>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anose="02020502060401020303"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anose="02020502060401020303"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anose="02020502060401020303"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anose="02020502060401020303" pitchFamily="18" charset="0"/>
              </a:defRPr>
            </a:lvl4pPr>
            <a:lvl5pPr marL="2057400" indent="-228600">
              <a:spcBef>
                <a:spcPts val="375"/>
              </a:spcBef>
              <a:buClr>
                <a:srgbClr val="A28E6A"/>
              </a:buClr>
              <a:buChar char="o"/>
              <a:defRPr sz="2000">
                <a:solidFill>
                  <a:schemeClr val="tx1"/>
                </a:solidFill>
                <a:latin typeface="Perpetua" panose="02020502060401020303"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9pPr>
          </a:lstStyle>
          <a:p>
            <a:pPr>
              <a:spcBef>
                <a:spcPct val="0"/>
              </a:spcBef>
              <a:buClrTx/>
              <a:buSzTx/>
              <a:buFontTx/>
              <a:buNone/>
            </a:pPr>
            <a:fld id="{3DE358B9-D559-4F18-B3D7-A3812C0321B4}" type="slidenum">
              <a:rPr lang="en-IE" altLang="en-US" sz="1400">
                <a:solidFill>
                  <a:srgbClr val="FFFFFF"/>
                </a:solidFill>
                <a:latin typeface="Franklin Gothic Book" panose="020B0503020102020204" pitchFamily="34" charset="0"/>
              </a:rPr>
              <a:pPr>
                <a:spcBef>
                  <a:spcPct val="0"/>
                </a:spcBef>
                <a:buClrTx/>
                <a:buSzTx/>
                <a:buFontTx/>
                <a:buNone/>
              </a:pPr>
              <a:t>19</a:t>
            </a:fld>
            <a:endParaRPr lang="en-IE" altLang="en-US" sz="1400" dirty="0">
              <a:solidFill>
                <a:srgbClr val="FFFFFF"/>
              </a:solidFill>
              <a:latin typeface="Franklin Gothic Book" panose="020B0503020102020204" pitchFamily="34" charset="0"/>
            </a:endParaRPr>
          </a:p>
        </p:txBody>
      </p:sp>
      <p:sp>
        <p:nvSpPr>
          <p:cNvPr id="17412" name="Content Placeholder 3">
            <a:extLst>
              <a:ext uri="{FF2B5EF4-FFF2-40B4-BE49-F238E27FC236}">
                <a16:creationId xmlns:a16="http://schemas.microsoft.com/office/drawing/2014/main" id="{0BEF1371-421C-4C56-AE84-BCB5A6358EC1}"/>
              </a:ext>
            </a:extLst>
          </p:cNvPr>
          <p:cNvSpPr>
            <a:spLocks noGrp="1"/>
          </p:cNvSpPr>
          <p:nvPr>
            <p:ph sz="quarter" idx="1"/>
          </p:nvPr>
        </p:nvSpPr>
        <p:spPr>
          <a:xfrm>
            <a:off x="2592924" y="1811547"/>
            <a:ext cx="8911688" cy="4099675"/>
          </a:xfrm>
        </p:spPr>
        <p:txBody>
          <a:bodyPr>
            <a:normAutofit fontScale="85000" lnSpcReduction="20000"/>
          </a:bodyPr>
          <a:lstStyle/>
          <a:p>
            <a:pPr eaLnBrk="1" hangingPunct="1"/>
            <a:r>
              <a:rPr lang="en-IE" altLang="en-US" sz="2000" dirty="0">
                <a:latin typeface="Calibri" panose="020F0502020204030204" pitchFamily="34" charset="0"/>
                <a:cs typeface="Calibri" panose="020F0502020204030204" pitchFamily="34" charset="0"/>
              </a:rPr>
              <a:t>(1) T</a:t>
            </a:r>
            <a:r>
              <a:rPr lang="en-IE" altLang="en-US" sz="2000" b="1" dirty="0">
                <a:latin typeface="Calibri" panose="020F0502020204030204" pitchFamily="34" charset="0"/>
                <a:cs typeface="Calibri" panose="020F0502020204030204" pitchFamily="34" charset="0"/>
              </a:rPr>
              <a:t>ransfer of public assets to private ownership</a:t>
            </a:r>
            <a:r>
              <a:rPr lang="en-IE" altLang="en-US" sz="2000" dirty="0">
                <a:latin typeface="Calibri" panose="020F0502020204030204" pitchFamily="34" charset="0"/>
                <a:cs typeface="Calibri" panose="020F0502020204030204" pitchFamily="34" charset="0"/>
              </a:rPr>
              <a:t>, through the sale or lease of public assets, land, infrastructure, and enterprises (e.g. water, public lands and parks, energy etc)</a:t>
            </a:r>
          </a:p>
          <a:p>
            <a:pPr eaLnBrk="1" hangingPunct="1"/>
            <a:r>
              <a:rPr lang="en-IE" altLang="en-US" sz="2000" dirty="0">
                <a:latin typeface="Calibri" panose="020F0502020204030204" pitchFamily="34" charset="0"/>
                <a:cs typeface="Calibri" panose="020F0502020204030204" pitchFamily="34" charset="0"/>
              </a:rPr>
              <a:t>2) </a:t>
            </a:r>
            <a:r>
              <a:rPr lang="en-IE" altLang="en-US" sz="2000" b="1" dirty="0">
                <a:latin typeface="Calibri" panose="020F0502020204030204" pitchFamily="34" charset="0"/>
                <a:cs typeface="Calibri" panose="020F0502020204030204" pitchFamily="34" charset="0"/>
              </a:rPr>
              <a:t>Ending public programmes which the private sector takes over </a:t>
            </a:r>
            <a:r>
              <a:rPr lang="en-IE" altLang="en-US" sz="2000" dirty="0">
                <a:latin typeface="Calibri" panose="020F0502020204030204" pitchFamily="34" charset="0"/>
                <a:cs typeface="Calibri" panose="020F0502020204030204" pitchFamily="34" charset="0"/>
              </a:rPr>
              <a:t>(employment services for long-term unemployed have been commercialised in many countries (Germany, UK and Ireland)</a:t>
            </a:r>
          </a:p>
          <a:p>
            <a:pPr eaLnBrk="1" hangingPunct="1"/>
            <a:endParaRPr lang="en-IE" altLang="en-US" sz="2000" dirty="0">
              <a:latin typeface="Calibri" panose="020F0502020204030204" pitchFamily="34" charset="0"/>
              <a:cs typeface="Calibri" panose="020F0502020204030204" pitchFamily="34" charset="0"/>
            </a:endParaRPr>
          </a:p>
          <a:p>
            <a:pPr eaLnBrk="1" hangingPunct="1"/>
            <a:r>
              <a:rPr lang="en-IE" altLang="en-US" sz="2000" dirty="0">
                <a:latin typeface="Calibri" panose="020F0502020204030204" pitchFamily="34" charset="0"/>
                <a:cs typeface="Calibri" panose="020F0502020204030204" pitchFamily="34" charset="0"/>
              </a:rPr>
              <a:t>(3) </a:t>
            </a:r>
            <a:r>
              <a:rPr lang="en-IE" altLang="en-US" sz="2000" b="1" dirty="0">
                <a:latin typeface="Calibri" panose="020F0502020204030204" pitchFamily="34" charset="0"/>
                <a:cs typeface="Calibri" panose="020F0502020204030204" pitchFamily="34" charset="0"/>
              </a:rPr>
              <a:t>Withdrawal of government from the direct provision of services,</a:t>
            </a:r>
            <a:r>
              <a:rPr lang="en-IE" altLang="en-US" sz="2000" dirty="0">
                <a:latin typeface="Calibri" panose="020F0502020204030204" pitchFamily="34" charset="0"/>
                <a:cs typeface="Calibri" panose="020F0502020204030204" pitchFamily="34" charset="0"/>
              </a:rPr>
              <a:t> </a:t>
            </a:r>
            <a:r>
              <a:rPr lang="en-IE" altLang="en-US" sz="2000" b="1" dirty="0">
                <a:latin typeface="Calibri" panose="020F0502020204030204" pitchFamily="34" charset="0"/>
                <a:cs typeface="Calibri" panose="020F0502020204030204" pitchFamily="34" charset="0"/>
              </a:rPr>
              <a:t>through contracting  out Services: </a:t>
            </a:r>
            <a:r>
              <a:rPr lang="en-IE" altLang="en-US" sz="2000" dirty="0">
                <a:latin typeface="Calibri" panose="020F0502020204030204" pitchFamily="34" charset="0"/>
                <a:cs typeface="Calibri" panose="020F0502020204030204" pitchFamily="34" charset="0"/>
              </a:rPr>
              <a:t>(care of the elderly and people with disabilities; hospitals, child care, and even universities are privatised, refugees put  in establishments run by businesses (Ireland); </a:t>
            </a:r>
          </a:p>
          <a:p>
            <a:pPr eaLnBrk="1" hangingPunct="1"/>
            <a:endParaRPr lang="en-IE" altLang="en-US" sz="2000" dirty="0">
              <a:latin typeface="Calibri" panose="020F0502020204030204" pitchFamily="34" charset="0"/>
              <a:cs typeface="Calibri" panose="020F0502020204030204" pitchFamily="34" charset="0"/>
            </a:endParaRPr>
          </a:p>
          <a:p>
            <a:pPr eaLnBrk="1" hangingPunct="1"/>
            <a:r>
              <a:rPr lang="en-IE" altLang="en-US" sz="2000" dirty="0">
                <a:latin typeface="Calibri" panose="020F0502020204030204" pitchFamily="34" charset="0"/>
                <a:cs typeface="Calibri" panose="020F0502020204030204" pitchFamily="34" charset="0"/>
              </a:rPr>
              <a:t> (4) </a:t>
            </a:r>
            <a:r>
              <a:rPr lang="en-IE" altLang="en-US" sz="2000" b="1" dirty="0">
                <a:latin typeface="Calibri" panose="020F0502020204030204" pitchFamily="34" charset="0"/>
                <a:cs typeface="Calibri" panose="020F0502020204030204" pitchFamily="34" charset="0"/>
              </a:rPr>
              <a:t>Withdrawal of government from financing services </a:t>
            </a:r>
            <a:r>
              <a:rPr lang="en-IE" altLang="en-US" sz="2000" dirty="0">
                <a:latin typeface="Calibri" panose="020F0502020204030204" pitchFamily="34" charset="0"/>
                <a:cs typeface="Calibri" panose="020F0502020204030204" pitchFamily="34" charset="0"/>
              </a:rPr>
              <a:t>and corresponding increased reliance on private capital (roads, housing) and user charges (health care, education, water) </a:t>
            </a:r>
          </a:p>
          <a:p>
            <a:pPr eaLnBrk="1" hangingPunct="1"/>
            <a:endParaRPr lang="en-IE" altLang="en-US" sz="2000" dirty="0">
              <a:latin typeface="Calibri" panose="020F0502020204030204" pitchFamily="34" charset="0"/>
              <a:cs typeface="Calibri" panose="020F0502020204030204" pitchFamily="34" charset="0"/>
            </a:endParaRPr>
          </a:p>
          <a:p>
            <a:pPr eaLnBrk="1" hangingPunct="1"/>
            <a:r>
              <a:rPr lang="en-IE" altLang="en-US" sz="2000" dirty="0">
                <a:latin typeface="Calibri" panose="020F0502020204030204" pitchFamily="34" charset="0"/>
                <a:cs typeface="Calibri" panose="020F0502020204030204" pitchFamily="34" charset="0"/>
              </a:rPr>
              <a:t>(5) </a:t>
            </a:r>
            <a:r>
              <a:rPr lang="en-IE" altLang="en-US" sz="2000" b="1" dirty="0">
                <a:latin typeface="Calibri" panose="020F0502020204030204" pitchFamily="34" charset="0"/>
                <a:cs typeface="Calibri" panose="020F0502020204030204" pitchFamily="34" charset="0"/>
              </a:rPr>
              <a:t>Introducing market norms into the governance of public bodies- </a:t>
            </a:r>
            <a:r>
              <a:rPr lang="en-IE" altLang="en-US" sz="2000" dirty="0">
                <a:latin typeface="Calibri" panose="020F0502020204030204" pitchFamily="34" charset="0"/>
                <a:cs typeface="Calibri" panose="020F0502020204030204" pitchFamily="34" charset="0"/>
              </a:rPr>
              <a:t> new managerialist norms of surveillance, measurement, standardisation (governed by metrics)</a:t>
            </a:r>
            <a:endParaRPr lang="en-IE" altLang="en-US" sz="2000" b="1" dirty="0">
              <a:latin typeface="Calibri" panose="020F0502020204030204" pitchFamily="34" charset="0"/>
              <a:cs typeface="Calibri"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D1245-0E49-46DE-BF95-F84A281C439B}"/>
              </a:ext>
            </a:extLst>
          </p:cNvPr>
          <p:cNvSpPr>
            <a:spLocks noGrp="1"/>
          </p:cNvSpPr>
          <p:nvPr>
            <p:ph type="title"/>
          </p:nvPr>
        </p:nvSpPr>
        <p:spPr>
          <a:xfrm>
            <a:off x="1776761" y="267629"/>
            <a:ext cx="9727851" cy="951571"/>
          </a:xfrm>
        </p:spPr>
        <p:txBody>
          <a:bodyPr>
            <a:normAutofit/>
          </a:bodyPr>
          <a:lstStyle/>
          <a:p>
            <a:r>
              <a:rPr lang="en-IE" sz="3200" dirty="0"/>
              <a:t>Core themes</a:t>
            </a:r>
          </a:p>
        </p:txBody>
      </p:sp>
      <p:sp>
        <p:nvSpPr>
          <p:cNvPr id="3" name="Content Placeholder 2">
            <a:extLst>
              <a:ext uri="{FF2B5EF4-FFF2-40B4-BE49-F238E27FC236}">
                <a16:creationId xmlns:a16="http://schemas.microsoft.com/office/drawing/2014/main" id="{FBDB0D53-3B84-4A00-93DA-25B627D69852}"/>
              </a:ext>
            </a:extLst>
          </p:cNvPr>
          <p:cNvSpPr>
            <a:spLocks noGrp="1"/>
          </p:cNvSpPr>
          <p:nvPr>
            <p:ph idx="1"/>
          </p:nvPr>
        </p:nvSpPr>
        <p:spPr>
          <a:xfrm>
            <a:off x="1657815" y="1219201"/>
            <a:ext cx="9846797" cy="4692022"/>
          </a:xfrm>
        </p:spPr>
        <p:txBody>
          <a:bodyPr>
            <a:normAutofit fontScale="92500" lnSpcReduction="10000"/>
          </a:bodyPr>
          <a:lstStyle/>
          <a:p>
            <a:r>
              <a:rPr lang="en-IE" sz="2400" dirty="0">
                <a:latin typeface="Calibri" panose="020F0502020204030204" pitchFamily="34" charset="0"/>
                <a:cs typeface="Calibri" panose="020F0502020204030204" pitchFamily="34" charset="0"/>
              </a:rPr>
              <a:t>Dominant narratives on social justice; relationship to affective-relational justices </a:t>
            </a:r>
          </a:p>
          <a:p>
            <a:r>
              <a:rPr lang="en-IE" sz="2400" dirty="0">
                <a:latin typeface="Calibri" panose="020F0502020204030204" pitchFamily="34" charset="0"/>
                <a:cs typeface="Calibri" panose="020F0502020204030204" pitchFamily="34" charset="0"/>
              </a:rPr>
              <a:t>Affective Justice – what it means and how it relates to other In/justices</a:t>
            </a:r>
          </a:p>
          <a:p>
            <a:r>
              <a:rPr lang="en-IE" sz="2400" dirty="0">
                <a:latin typeface="Calibri" panose="020F0502020204030204" pitchFamily="34" charset="0"/>
                <a:cs typeface="Calibri" panose="020F0502020204030204" pitchFamily="34" charset="0"/>
              </a:rPr>
              <a:t>Challenging some of the core dominant ontological premises in political theory on relational (affective) grounds </a:t>
            </a:r>
          </a:p>
          <a:p>
            <a:r>
              <a:rPr lang="en-IE" sz="2400" dirty="0">
                <a:latin typeface="Calibri" panose="020F0502020204030204" pitchFamily="34" charset="0"/>
                <a:cs typeface="Calibri" panose="020F0502020204030204" pitchFamily="34" charset="0"/>
              </a:rPr>
              <a:t>Why understanding Capitalism is crucial to understanding contemporary politics</a:t>
            </a:r>
          </a:p>
          <a:p>
            <a:r>
              <a:rPr lang="en-IE" sz="2400" dirty="0">
                <a:latin typeface="Calibri" panose="020F0502020204030204" pitchFamily="34" charset="0"/>
                <a:cs typeface="Calibri" panose="020F0502020204030204" pitchFamily="34" charset="0"/>
              </a:rPr>
              <a:t>Affective (relational) Justice and why it matters</a:t>
            </a:r>
          </a:p>
          <a:p>
            <a:r>
              <a:rPr lang="en-IE" sz="2400" dirty="0">
                <a:latin typeface="Calibri" panose="020F0502020204030204" pitchFamily="34" charset="0"/>
                <a:cs typeface="Calibri" panose="020F0502020204030204" pitchFamily="34" charset="0"/>
              </a:rPr>
              <a:t>Neoliberalism and the Power of Capital: ideological, political and financial</a:t>
            </a:r>
          </a:p>
          <a:p>
            <a:r>
              <a:rPr lang="en-IE" sz="2400" dirty="0">
                <a:latin typeface="Calibri" panose="020F0502020204030204" pitchFamily="34" charset="0"/>
                <a:cs typeface="Calibri" panose="020F0502020204030204" pitchFamily="34" charset="0"/>
              </a:rPr>
              <a:t>Poverty and Capitalism – Debt as a way of life incorporating people into capitalism</a:t>
            </a:r>
          </a:p>
          <a:p>
            <a:r>
              <a:rPr lang="en-IE" sz="2400" dirty="0">
                <a:latin typeface="Calibri" panose="020F0502020204030204" pitchFamily="34" charset="0"/>
                <a:cs typeface="Calibri" panose="020F0502020204030204" pitchFamily="34" charset="0"/>
              </a:rPr>
              <a:t>The Logic of Care Vs the Logic of Capital</a:t>
            </a:r>
          </a:p>
          <a:p>
            <a:r>
              <a:rPr lang="en-IE" sz="2400" dirty="0">
                <a:latin typeface="Calibri" panose="020F0502020204030204" pitchFamily="34" charset="0"/>
                <a:cs typeface="Calibri" panose="020F0502020204030204" pitchFamily="34" charset="0"/>
              </a:rPr>
              <a:t>The Contradictions of Capitalism and Social Change; time for a new narrative of change </a:t>
            </a:r>
          </a:p>
          <a:p>
            <a:endParaRPr lang="en-IE" sz="2400" dirty="0">
              <a:latin typeface="Calibri" panose="020F0502020204030204" pitchFamily="34" charset="0"/>
              <a:cs typeface="Calibri" panose="020F0502020204030204" pitchFamily="34" charset="0"/>
            </a:endParaRPr>
          </a:p>
          <a:p>
            <a:endParaRPr lang="en-IE" sz="2400" dirty="0">
              <a:latin typeface="Calibri" panose="020F0502020204030204" pitchFamily="34" charset="0"/>
              <a:cs typeface="Calibri" panose="020F0502020204030204" pitchFamily="34" charset="0"/>
            </a:endParaRPr>
          </a:p>
          <a:p>
            <a:endParaRPr lang="en-IE" sz="2400" dirty="0">
              <a:latin typeface="Calibri" panose="020F0502020204030204" pitchFamily="34" charset="0"/>
              <a:cs typeface="Calibri" panose="020F0502020204030204" pitchFamily="34" charset="0"/>
            </a:endParaRPr>
          </a:p>
        </p:txBody>
      </p:sp>
      <p:sp>
        <p:nvSpPr>
          <p:cNvPr id="5" name="Slide Number Placeholder 4">
            <a:extLst>
              <a:ext uri="{FF2B5EF4-FFF2-40B4-BE49-F238E27FC236}">
                <a16:creationId xmlns:a16="http://schemas.microsoft.com/office/drawing/2014/main" id="{A59FD015-209F-44E4-ABF3-3DBA82E77FEF}"/>
              </a:ext>
            </a:extLst>
          </p:cNvPr>
          <p:cNvSpPr>
            <a:spLocks noGrp="1"/>
          </p:cNvSpPr>
          <p:nvPr>
            <p:ph type="sldNum" sz="quarter" idx="12"/>
          </p:nvPr>
        </p:nvSpPr>
        <p:spPr/>
        <p:txBody>
          <a:bodyPr/>
          <a:lstStyle/>
          <a:p>
            <a:fld id="{6E419FAE-3658-4B5B-8BD3-9B6A9C414C98}" type="slidenum">
              <a:rPr lang="en-IE" smtClean="0"/>
              <a:t>2</a:t>
            </a:fld>
            <a:endParaRPr lang="en-IE" dirty="0"/>
          </a:p>
        </p:txBody>
      </p:sp>
    </p:spTree>
    <p:extLst>
      <p:ext uri="{BB962C8B-B14F-4D97-AF65-F5344CB8AC3E}">
        <p14:creationId xmlns:p14="http://schemas.microsoft.com/office/powerpoint/2010/main" val="26663244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440DE-A878-4DA1-8240-D04EC6ED846C}"/>
              </a:ext>
            </a:extLst>
          </p:cNvPr>
          <p:cNvSpPr>
            <a:spLocks noGrp="1"/>
          </p:cNvSpPr>
          <p:nvPr>
            <p:ph type="title"/>
          </p:nvPr>
        </p:nvSpPr>
        <p:spPr/>
        <p:txBody>
          <a:bodyPr/>
          <a:lstStyle/>
          <a:p>
            <a:r>
              <a:rPr lang="en-IE" dirty="0"/>
              <a:t>Ideological success of neoliberal capitalism</a:t>
            </a:r>
          </a:p>
        </p:txBody>
      </p:sp>
      <p:sp>
        <p:nvSpPr>
          <p:cNvPr id="3" name="Content Placeholder 2">
            <a:extLst>
              <a:ext uri="{FF2B5EF4-FFF2-40B4-BE49-F238E27FC236}">
                <a16:creationId xmlns:a16="http://schemas.microsoft.com/office/drawing/2014/main" id="{A2073615-D928-45A7-95A7-2CCAE40F8A21}"/>
              </a:ext>
            </a:extLst>
          </p:cNvPr>
          <p:cNvSpPr>
            <a:spLocks noGrp="1"/>
          </p:cNvSpPr>
          <p:nvPr>
            <p:ph idx="1"/>
          </p:nvPr>
        </p:nvSpPr>
        <p:spPr/>
        <p:txBody>
          <a:bodyPr>
            <a:normAutofit fontScale="92500" lnSpcReduction="20000"/>
          </a:bodyPr>
          <a:lstStyle/>
          <a:p>
            <a:r>
              <a:rPr lang="en-IE" sz="2400" dirty="0">
                <a:effectLst/>
                <a:latin typeface="Calibri" panose="020F0502020204030204" pitchFamily="34" charset="0"/>
                <a:ea typeface="Calibri" panose="020F0502020204030204" pitchFamily="34" charset="0"/>
                <a:cs typeface="Times New Roman" panose="02020603050405020304" pitchFamily="18" charset="0"/>
              </a:rPr>
              <a:t>It has encoded the pursuit of profit at-all-costs as an </a:t>
            </a:r>
            <a:r>
              <a:rPr lang="en-IE" sz="2400" i="1" dirty="0">
                <a:effectLst/>
                <a:latin typeface="Calibri" panose="020F0502020204030204" pitchFamily="34" charset="0"/>
                <a:ea typeface="Calibri" panose="020F0502020204030204" pitchFamily="34" charset="0"/>
                <a:cs typeface="Times New Roman" panose="02020603050405020304" pitchFamily="18" charset="0"/>
              </a:rPr>
              <a:t>exciting</a:t>
            </a:r>
            <a:r>
              <a:rPr lang="en-IE" sz="2400" dirty="0">
                <a:effectLst/>
                <a:latin typeface="Calibri" panose="020F0502020204030204" pitchFamily="34" charset="0"/>
                <a:ea typeface="Calibri" panose="020F0502020204030204" pitchFamily="34" charset="0"/>
                <a:cs typeface="Times New Roman" panose="02020603050405020304" pitchFamily="18" charset="0"/>
              </a:rPr>
              <a:t> </a:t>
            </a:r>
            <a:r>
              <a:rPr lang="en-IE" sz="2400" b="1" i="1" dirty="0">
                <a:effectLst/>
                <a:latin typeface="Calibri" panose="020F0502020204030204" pitchFamily="34" charset="0"/>
                <a:ea typeface="Calibri" panose="020F0502020204030204" pitchFamily="34" charset="0"/>
                <a:cs typeface="Times New Roman" panose="02020603050405020304" pitchFamily="18" charset="0"/>
              </a:rPr>
              <a:t>individual choice</a:t>
            </a:r>
            <a:r>
              <a:rPr lang="en-IE" sz="2400" b="1" dirty="0">
                <a:effectLst/>
                <a:latin typeface="Calibri" panose="020F0502020204030204" pitchFamily="34" charset="0"/>
                <a:ea typeface="Calibri" panose="020F0502020204030204" pitchFamily="34" charset="0"/>
                <a:cs typeface="Times New Roman" panose="02020603050405020304" pitchFamily="18" charset="0"/>
              </a:rPr>
              <a:t>, </a:t>
            </a:r>
            <a:r>
              <a:rPr lang="en-IE" sz="2400" dirty="0">
                <a:effectLst/>
                <a:latin typeface="Calibri" panose="020F0502020204030204" pitchFamily="34" charset="0"/>
                <a:ea typeface="Calibri" panose="020F0502020204030204" pitchFamily="34" charset="0"/>
                <a:cs typeface="Times New Roman" panose="02020603050405020304" pitchFamily="18" charset="0"/>
              </a:rPr>
              <a:t>a moral purpose governed by </a:t>
            </a:r>
            <a:r>
              <a:rPr lang="en-IE" sz="2400" b="1" i="1" dirty="0">
                <a:effectLst/>
                <a:latin typeface="Calibri" panose="020F0502020204030204" pitchFamily="34" charset="0"/>
                <a:ea typeface="Calibri" panose="020F0502020204030204" pitchFamily="34" charset="0"/>
                <a:cs typeface="Times New Roman" panose="02020603050405020304" pitchFamily="18" charset="0"/>
              </a:rPr>
              <a:t>meritocratic principles</a:t>
            </a:r>
            <a:r>
              <a:rPr lang="en-IE" sz="2400" dirty="0">
                <a:effectLst/>
                <a:latin typeface="Calibri" panose="020F0502020204030204" pitchFamily="34" charset="0"/>
                <a:ea typeface="Calibri" panose="020F0502020204030204" pitchFamily="34" charset="0"/>
                <a:cs typeface="Times New Roman" panose="02020603050405020304" pitchFamily="18" charset="0"/>
              </a:rPr>
              <a:t>, and a system that guarantees personal </a:t>
            </a:r>
            <a:r>
              <a:rPr lang="en-IE" sz="2400" b="1" i="1" dirty="0">
                <a:effectLst/>
                <a:latin typeface="Calibri" panose="020F0502020204030204" pitchFamily="34" charset="0"/>
                <a:ea typeface="Calibri" panose="020F0502020204030204" pitchFamily="34" charset="0"/>
                <a:cs typeface="Times New Roman" panose="02020603050405020304" pitchFamily="18" charset="0"/>
              </a:rPr>
              <a:t>security</a:t>
            </a:r>
            <a:r>
              <a:rPr lang="en-IE" sz="2400" dirty="0">
                <a:effectLst/>
                <a:latin typeface="Calibri" panose="020F0502020204030204" pitchFamily="34" charset="0"/>
                <a:ea typeface="Calibri" panose="020F0502020204030204" pitchFamily="34" charset="0"/>
                <a:cs typeface="Times New Roman" panose="02020603050405020304" pitchFamily="18" charset="0"/>
              </a:rPr>
              <a:t> for those who are worthy (</a:t>
            </a:r>
            <a:r>
              <a:rPr lang="en-IE" sz="2400" i="1" dirty="0">
                <a:effectLst/>
                <a:latin typeface="Calibri" panose="020F0502020204030204" pitchFamily="34" charset="0"/>
                <a:ea typeface="Calibri" panose="020F0502020204030204" pitchFamily="34" charset="0"/>
                <a:cs typeface="Times New Roman" panose="02020603050405020304" pitchFamily="18" charset="0"/>
              </a:rPr>
              <a:t>deserving</a:t>
            </a:r>
            <a:r>
              <a:rPr lang="en-IE" sz="2400" dirty="0">
                <a:effectLst/>
                <a:latin typeface="Calibri" panose="020F0502020204030204" pitchFamily="34" charset="0"/>
                <a:ea typeface="Calibri" panose="020F0502020204030204" pitchFamily="34" charset="0"/>
                <a:cs typeface="Times New Roman" panose="02020603050405020304" pitchFamily="18" charset="0"/>
              </a:rPr>
              <a:t>) (Boltanksi, L. and Chiapello, E. 2005. </a:t>
            </a:r>
            <a:r>
              <a:rPr lang="en-IE" sz="2400" i="1" dirty="0">
                <a:effectLst/>
                <a:latin typeface="Calibri" panose="020F0502020204030204" pitchFamily="34" charset="0"/>
                <a:ea typeface="Calibri" panose="020F0502020204030204" pitchFamily="34" charset="0"/>
                <a:cs typeface="Times New Roman" panose="02020603050405020304" pitchFamily="18" charset="0"/>
              </a:rPr>
              <a:t>The New Spirit of Capitalism)</a:t>
            </a:r>
            <a:endParaRPr lang="en-IE" sz="2400" i="1" dirty="0"/>
          </a:p>
          <a:p>
            <a:r>
              <a:rPr lang="en-IE" sz="2400" dirty="0">
                <a:effectLst/>
                <a:latin typeface="Calibri" panose="020F0502020204030204" pitchFamily="34" charset="0"/>
                <a:ea typeface="Calibri" panose="020F0502020204030204" pitchFamily="34" charset="0"/>
                <a:cs typeface="Times New Roman" panose="02020603050405020304" pitchFamily="18" charset="0"/>
              </a:rPr>
              <a:t>One of its defining features </a:t>
            </a:r>
            <a:r>
              <a:rPr lang="en-IE" sz="2400" dirty="0">
                <a:latin typeface="Calibri" panose="020F0502020204030204" pitchFamily="34" charset="0"/>
                <a:ea typeface="Calibri" panose="020F0502020204030204" pitchFamily="34" charset="0"/>
                <a:cs typeface="Times New Roman" panose="02020603050405020304" pitchFamily="18" charset="0"/>
              </a:rPr>
              <a:t>neoliberalism</a:t>
            </a:r>
            <a:r>
              <a:rPr lang="en-IE" sz="2400" dirty="0">
                <a:effectLst/>
                <a:latin typeface="Calibri" panose="020F0502020204030204" pitchFamily="34" charset="0"/>
                <a:ea typeface="Calibri" panose="020F0502020204030204" pitchFamily="34" charset="0"/>
                <a:cs typeface="Times New Roman" panose="02020603050405020304" pitchFamily="18" charset="0"/>
              </a:rPr>
              <a:t> its ability to conflate economic, moral, and political understandings. </a:t>
            </a:r>
            <a:r>
              <a:rPr lang="en-IE" sz="2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What was once regarded as ethically reprehensible is now regarded as normal. </a:t>
            </a:r>
          </a:p>
          <a:p>
            <a:r>
              <a:rPr lang="en-IE" sz="2400" dirty="0">
                <a:effectLst/>
                <a:latin typeface="Calibri" panose="020F0502020204030204" pitchFamily="34" charset="0"/>
                <a:ea typeface="Calibri" panose="020F0502020204030204" pitchFamily="34" charset="0"/>
                <a:cs typeface="Times New Roman" panose="02020603050405020304" pitchFamily="18" charset="0"/>
              </a:rPr>
              <a:t>Neoliberal capitalism has won over ‘hearts and minds’- </a:t>
            </a:r>
          </a:p>
          <a:p>
            <a:pPr lvl="1"/>
            <a:r>
              <a:rPr lang="en-IE" sz="2200" dirty="0">
                <a:effectLst/>
                <a:latin typeface="Calibri" panose="020F0502020204030204" pitchFamily="34" charset="0"/>
                <a:ea typeface="Calibri" panose="020F0502020204030204" pitchFamily="34" charset="0"/>
                <a:cs typeface="Times New Roman" panose="02020603050405020304" pitchFamily="18" charset="0"/>
              </a:rPr>
              <a:t>It has managed to colonise public discourses on morality; t</a:t>
            </a:r>
            <a:r>
              <a:rPr lang="en-IE" sz="2200" dirty="0">
                <a:latin typeface="Calibri" panose="020F0502020204030204" pitchFamily="34" charset="0"/>
                <a:ea typeface="Calibri" panose="020F0502020204030204" pitchFamily="34" charset="0"/>
                <a:cs typeface="Times New Roman" panose="02020603050405020304" pitchFamily="18" charset="0"/>
              </a:rPr>
              <a:t>he pursuit of competitive self interest has become virtuous, not only with respect to others but with respect to future generations</a:t>
            </a:r>
            <a:endParaRPr lang="en-IE"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401E5DE6-07F7-4FE1-9059-5907BCACAC7C}"/>
              </a:ext>
            </a:extLst>
          </p:cNvPr>
          <p:cNvSpPr>
            <a:spLocks noGrp="1"/>
          </p:cNvSpPr>
          <p:nvPr>
            <p:ph type="sldNum" sz="quarter" idx="12"/>
          </p:nvPr>
        </p:nvSpPr>
        <p:spPr/>
        <p:txBody>
          <a:bodyPr/>
          <a:lstStyle/>
          <a:p>
            <a:fld id="{6E419FAE-3658-4B5B-8BD3-9B6A9C414C98}" type="slidenum">
              <a:rPr lang="en-IE" smtClean="0"/>
              <a:t>20</a:t>
            </a:fld>
            <a:endParaRPr lang="en-IE" dirty="0"/>
          </a:p>
        </p:txBody>
      </p:sp>
    </p:spTree>
    <p:extLst>
      <p:ext uri="{BB962C8B-B14F-4D97-AF65-F5344CB8AC3E}">
        <p14:creationId xmlns:p14="http://schemas.microsoft.com/office/powerpoint/2010/main" val="19908839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a:extLst>
              <a:ext uri="{FF2B5EF4-FFF2-40B4-BE49-F238E27FC236}">
                <a16:creationId xmlns:a16="http://schemas.microsoft.com/office/drawing/2014/main" id="{E64805FA-08F1-4D12-AEE2-468F43E8A926}"/>
              </a:ext>
            </a:extLst>
          </p:cNvPr>
          <p:cNvSpPr>
            <a:spLocks noGrp="1" noChangeArrowheads="1"/>
          </p:cNvSpPr>
          <p:nvPr>
            <p:ph type="title"/>
          </p:nvPr>
        </p:nvSpPr>
        <p:spPr/>
        <p:txBody>
          <a:bodyPr>
            <a:normAutofit/>
          </a:bodyPr>
          <a:lstStyle/>
          <a:p>
            <a:pPr>
              <a:defRPr/>
            </a:pPr>
            <a:r>
              <a:rPr lang="en-GB" altLang="en-US" sz="3200" dirty="0">
                <a:solidFill>
                  <a:schemeClr val="tx1">
                    <a:lumMod val="75000"/>
                    <a:lumOff val="25000"/>
                  </a:schemeClr>
                </a:solidFill>
              </a:rPr>
              <a:t>The logics of love, care and solidarity contradicts Market and Capitalist Logic</a:t>
            </a:r>
            <a:endParaRPr lang="en-US" altLang="en-US" sz="3200" dirty="0">
              <a:solidFill>
                <a:schemeClr val="tx1">
                  <a:lumMod val="75000"/>
                  <a:lumOff val="25000"/>
                </a:schemeClr>
              </a:solidFill>
            </a:endParaRPr>
          </a:p>
        </p:txBody>
      </p:sp>
      <p:sp>
        <p:nvSpPr>
          <p:cNvPr id="55299" name="Rectangle 3">
            <a:extLst>
              <a:ext uri="{FF2B5EF4-FFF2-40B4-BE49-F238E27FC236}">
                <a16:creationId xmlns:a16="http://schemas.microsoft.com/office/drawing/2014/main" id="{E4E3FA3F-54E3-4C3E-9786-76DF39A78DC9}"/>
              </a:ext>
            </a:extLst>
          </p:cNvPr>
          <p:cNvSpPr>
            <a:spLocks noGrp="1" noChangeArrowheads="1"/>
          </p:cNvSpPr>
          <p:nvPr>
            <p:ph type="body" idx="1"/>
          </p:nvPr>
        </p:nvSpPr>
        <p:spPr/>
        <p:txBody>
          <a:bodyPr rtlCol="0">
            <a:normAutofit lnSpcReduction="10000"/>
          </a:bodyPr>
          <a:lstStyle/>
          <a:p>
            <a:pPr marL="91440" indent="-91440">
              <a:lnSpc>
                <a:spcPct val="80000"/>
              </a:lnSpc>
              <a:defRPr/>
            </a:pPr>
            <a:r>
              <a:rPr lang="en-US" altLang="zh-CN" dirty="0">
                <a:solidFill>
                  <a:schemeClr val="tx1">
                    <a:lumMod val="75000"/>
                    <a:lumOff val="25000"/>
                  </a:schemeClr>
                </a:solidFill>
                <a:latin typeface="Calibri Light" panose="020F0302020204030204" pitchFamily="34" charset="0"/>
              </a:rPr>
              <a:t>Love labouring,  caring and showing solidarity have a different </a:t>
            </a:r>
            <a:r>
              <a:rPr lang="en-US" altLang="zh-CN" b="1" dirty="0">
                <a:solidFill>
                  <a:schemeClr val="tx1">
                    <a:lumMod val="75000"/>
                    <a:lumOff val="25000"/>
                  </a:schemeClr>
                </a:solidFill>
                <a:latin typeface="Calibri Light" panose="020F0302020204030204" pitchFamily="34" charset="0"/>
              </a:rPr>
              <a:t>Temporal Logic </a:t>
            </a:r>
            <a:r>
              <a:rPr lang="en-US" altLang="zh-CN" dirty="0">
                <a:solidFill>
                  <a:schemeClr val="tx1">
                    <a:lumMod val="75000"/>
                    <a:lumOff val="25000"/>
                  </a:schemeClr>
                </a:solidFill>
                <a:latin typeface="Calibri Light" panose="020F0302020204030204" pitchFamily="34" charset="0"/>
              </a:rPr>
              <a:t>to other work – they cannot be done in measurable time:  nurturing needs dictate the time frames not economic or policy logics</a:t>
            </a:r>
          </a:p>
          <a:p>
            <a:pPr marL="91440" indent="-91440">
              <a:lnSpc>
                <a:spcPct val="80000"/>
              </a:lnSpc>
              <a:defRPr/>
            </a:pPr>
            <a:r>
              <a:rPr lang="en-US" altLang="zh-CN" dirty="0">
                <a:solidFill>
                  <a:schemeClr val="tx1">
                    <a:lumMod val="75000"/>
                    <a:lumOff val="25000"/>
                  </a:schemeClr>
                </a:solidFill>
                <a:latin typeface="Calibri Light" panose="020F0302020204030204" pitchFamily="34" charset="0"/>
              </a:rPr>
              <a:t>Love and care labour time is </a:t>
            </a:r>
            <a:r>
              <a:rPr lang="en-US" altLang="zh-CN" b="1" dirty="0">
                <a:solidFill>
                  <a:schemeClr val="tx1">
                    <a:lumMod val="75000"/>
                    <a:lumOff val="25000"/>
                  </a:schemeClr>
                </a:solidFill>
                <a:latin typeface="Calibri Light" panose="020F0302020204030204" pitchFamily="34" charset="0"/>
              </a:rPr>
              <a:t>not infinitely condensable</a:t>
            </a:r>
            <a:r>
              <a:rPr lang="en-US" altLang="zh-CN" dirty="0">
                <a:solidFill>
                  <a:schemeClr val="tx1">
                    <a:lumMod val="75000"/>
                    <a:lumOff val="25000"/>
                  </a:schemeClr>
                </a:solidFill>
                <a:latin typeface="Calibri Light" panose="020F0302020204030204" pitchFamily="34" charset="0"/>
              </a:rPr>
              <a:t>; you cannot do it in less and less time. It is not possible to produce ‘fast care’ like fast food in standardised packages – </a:t>
            </a:r>
            <a:r>
              <a:rPr lang="en-US" altLang="zh-CN" b="1" dirty="0">
                <a:solidFill>
                  <a:schemeClr val="tx1">
                    <a:lumMod val="75000"/>
                    <a:lumOff val="25000"/>
                  </a:schemeClr>
                </a:solidFill>
                <a:latin typeface="Calibri Light" panose="020F0302020204030204" pitchFamily="34" charset="0"/>
              </a:rPr>
              <a:t>time-defined care often leads to pre-packaged units of supervision </a:t>
            </a:r>
          </a:p>
          <a:p>
            <a:pPr marL="91440" indent="-91440">
              <a:lnSpc>
                <a:spcPct val="80000"/>
              </a:lnSpc>
              <a:defRPr/>
            </a:pPr>
            <a:endParaRPr lang="en-GB" altLang="zh-CN" dirty="0">
              <a:solidFill>
                <a:schemeClr val="tx1">
                  <a:lumMod val="75000"/>
                  <a:lumOff val="25000"/>
                </a:schemeClr>
              </a:solidFill>
              <a:latin typeface="Calibri Light" panose="020F0302020204030204" pitchFamily="34" charset="0"/>
            </a:endParaRPr>
          </a:p>
          <a:p>
            <a:pPr marL="91440" indent="-91440">
              <a:lnSpc>
                <a:spcPct val="80000"/>
              </a:lnSpc>
              <a:defRPr/>
            </a:pPr>
            <a:r>
              <a:rPr lang="en-GB" altLang="zh-CN" dirty="0">
                <a:solidFill>
                  <a:schemeClr val="tx1">
                    <a:lumMod val="75000"/>
                    <a:lumOff val="25000"/>
                  </a:schemeClr>
                </a:solidFill>
                <a:latin typeface="Calibri Light" panose="020F0302020204030204" pitchFamily="34" charset="0"/>
              </a:rPr>
              <a:t>Care is dictated by needs –Love, care and solidarity work has no </a:t>
            </a:r>
            <a:r>
              <a:rPr lang="en-GB" altLang="zh-CN" b="1" dirty="0">
                <a:solidFill>
                  <a:schemeClr val="tx1">
                    <a:lumMod val="75000"/>
                    <a:lumOff val="25000"/>
                  </a:schemeClr>
                </a:solidFill>
                <a:latin typeface="Calibri Light" panose="020F0302020204030204" pitchFamily="34" charset="0"/>
              </a:rPr>
              <a:t>clear boundaries, </a:t>
            </a:r>
            <a:r>
              <a:rPr lang="en-GB" altLang="zh-CN" dirty="0">
                <a:solidFill>
                  <a:schemeClr val="tx1">
                    <a:lumMod val="75000"/>
                    <a:lumOff val="25000"/>
                  </a:schemeClr>
                </a:solidFill>
                <a:latin typeface="Calibri Light" panose="020F0302020204030204" pitchFamily="34" charset="0"/>
              </a:rPr>
              <a:t>always open to negotiation in time, effort, investment – site of conflict and stress</a:t>
            </a:r>
          </a:p>
          <a:p>
            <a:pPr marL="91440" indent="-91440">
              <a:lnSpc>
                <a:spcPct val="80000"/>
              </a:lnSpc>
              <a:defRPr/>
            </a:pPr>
            <a:endParaRPr lang="en-US" altLang="zh-CN" dirty="0">
              <a:solidFill>
                <a:schemeClr val="tx1">
                  <a:lumMod val="75000"/>
                  <a:lumOff val="25000"/>
                </a:schemeClr>
              </a:solidFill>
              <a:latin typeface="Calibri Light" panose="020F0302020204030204" pitchFamily="34" charset="0"/>
            </a:endParaRPr>
          </a:p>
          <a:p>
            <a:pPr marL="91440" indent="-91440">
              <a:lnSpc>
                <a:spcPct val="80000"/>
              </a:lnSpc>
              <a:defRPr/>
            </a:pPr>
            <a:r>
              <a:rPr lang="en-IE" altLang="zh-CN" dirty="0">
                <a:solidFill>
                  <a:schemeClr val="tx1">
                    <a:lumMod val="75000"/>
                    <a:lumOff val="25000"/>
                  </a:schemeClr>
                </a:solidFill>
                <a:latin typeface="Calibri Light" panose="020F0302020204030204" pitchFamily="34" charset="0"/>
              </a:rPr>
              <a:t>The </a:t>
            </a:r>
            <a:r>
              <a:rPr lang="en-IE" altLang="zh-CN" b="1" dirty="0">
                <a:solidFill>
                  <a:schemeClr val="tx1">
                    <a:lumMod val="75000"/>
                    <a:lumOff val="25000"/>
                  </a:schemeClr>
                </a:solidFill>
                <a:latin typeface="Calibri Light" panose="020F0302020204030204" pitchFamily="34" charset="0"/>
              </a:rPr>
              <a:t>rationality of caring </a:t>
            </a:r>
            <a:r>
              <a:rPr lang="en-IE" altLang="zh-CN" dirty="0">
                <a:solidFill>
                  <a:schemeClr val="tx1">
                    <a:lumMod val="75000"/>
                    <a:lumOff val="25000"/>
                  </a:schemeClr>
                </a:solidFill>
                <a:latin typeface="Calibri Light" panose="020F0302020204030204" pitchFamily="34" charset="0"/>
              </a:rPr>
              <a:t>is different from, and to some degree contradicts, scientific and bureaucratic rationality.  There is no hierarchy or career structure to relations of love labouring; they cannot be supplied to order. There is no identifiable beginning, middle and end.  </a:t>
            </a:r>
          </a:p>
          <a:p>
            <a:pPr marL="91440" indent="-91440">
              <a:lnSpc>
                <a:spcPct val="80000"/>
              </a:lnSpc>
              <a:defRPr/>
            </a:pPr>
            <a:endParaRPr lang="en-US" altLang="en-US" dirty="0">
              <a:solidFill>
                <a:schemeClr val="tx1">
                  <a:lumMod val="75000"/>
                  <a:lumOff val="25000"/>
                </a:schemeClr>
              </a:solidFill>
              <a:latin typeface="Calibri Light" panose="020F0302020204030204" pitchFamily="34" charset="0"/>
              <a:ea typeface="SimSun" panose="02010600030101010101" pitchFamily="2" charset="-122"/>
            </a:endParaRPr>
          </a:p>
        </p:txBody>
      </p:sp>
      <p:sp>
        <p:nvSpPr>
          <p:cNvPr id="2" name="Footer Placeholder 1">
            <a:extLst>
              <a:ext uri="{FF2B5EF4-FFF2-40B4-BE49-F238E27FC236}">
                <a16:creationId xmlns:a16="http://schemas.microsoft.com/office/drawing/2014/main" id="{A64868E9-1045-4087-821A-F3BA7134957A}"/>
              </a:ext>
            </a:extLst>
          </p:cNvPr>
          <p:cNvSpPr>
            <a:spLocks noGrp="1"/>
          </p:cNvSpPr>
          <p:nvPr>
            <p:ph type="ftr" sz="quarter" idx="11"/>
          </p:nvPr>
        </p:nvSpPr>
        <p:spPr/>
        <p:txBody>
          <a:bodyPr/>
          <a:lstStyle/>
          <a:p>
            <a:pPr>
              <a:defRPr/>
            </a:pPr>
            <a:r>
              <a:rPr lang="en-IE" altLang="en-US" dirty="0"/>
              <a:t>Kathleen Lynch Equality Studies, UCD School of Education</a:t>
            </a:r>
            <a:endParaRPr lang="en-GB" altLang="en-US" dirty="0"/>
          </a:p>
        </p:txBody>
      </p:sp>
      <p:sp>
        <p:nvSpPr>
          <p:cNvPr id="52229" name="Slide Number Placeholder 2">
            <a:extLst>
              <a:ext uri="{FF2B5EF4-FFF2-40B4-BE49-F238E27FC236}">
                <a16:creationId xmlns:a16="http://schemas.microsoft.com/office/drawing/2014/main" id="{7786363A-8FA3-4CDE-BE22-C1F9B4DFBF8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defRPr>
            </a:lvl1pPr>
            <a:lvl2pPr marL="742950" indent="-285750">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defRPr>
            </a:lvl2pPr>
            <a:lvl3pPr marL="11430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3pPr>
            <a:lvl4pPr marL="16002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4pPr>
            <a:lvl5pPr marL="2057400" indent="-22860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5pPr>
            <a:lvl6pPr marL="25146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6pPr>
            <a:lvl7pPr marL="29718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7pPr>
            <a:lvl8pPr marL="34290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8pPr>
            <a:lvl9pPr marL="3886200" indent="-228600" eaLnBrk="0" fontAlgn="base" hangingPunct="0">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9pPr>
          </a:lstStyle>
          <a:p>
            <a:pPr>
              <a:lnSpc>
                <a:spcPct val="100000"/>
              </a:lnSpc>
              <a:spcBef>
                <a:spcPct val="0"/>
              </a:spcBef>
              <a:spcAft>
                <a:spcPct val="0"/>
              </a:spcAft>
              <a:buClrTx/>
              <a:buSzTx/>
              <a:buFontTx/>
              <a:buNone/>
            </a:pPr>
            <a:fld id="{E3EB042A-AF93-48CD-94C5-AEC913C96A0D}" type="slidenum">
              <a:rPr lang="en-GB" altLang="en-US" sz="1400">
                <a:solidFill>
                  <a:srgbClr val="000000"/>
                </a:solidFill>
                <a:latin typeface="Garamond" panose="02020404030301010803" pitchFamily="18" charset="0"/>
              </a:rPr>
              <a:pPr>
                <a:lnSpc>
                  <a:spcPct val="100000"/>
                </a:lnSpc>
                <a:spcBef>
                  <a:spcPct val="0"/>
                </a:spcBef>
                <a:spcAft>
                  <a:spcPct val="0"/>
                </a:spcAft>
                <a:buClrTx/>
                <a:buSzTx/>
                <a:buFontTx/>
                <a:buNone/>
              </a:pPr>
              <a:t>21</a:t>
            </a:fld>
            <a:endParaRPr lang="en-GB" altLang="en-US" sz="1400" dirty="0">
              <a:solidFill>
                <a:srgbClr val="000000"/>
              </a:solidFill>
              <a:latin typeface="Garamond" panose="02020404030301010803"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FCE3B-6C58-4A9D-8F03-169D3391CE5F}"/>
              </a:ext>
            </a:extLst>
          </p:cNvPr>
          <p:cNvSpPr>
            <a:spLocks noGrp="1"/>
          </p:cNvSpPr>
          <p:nvPr>
            <p:ph type="title"/>
          </p:nvPr>
        </p:nvSpPr>
        <p:spPr>
          <a:xfrm>
            <a:off x="1761893" y="357067"/>
            <a:ext cx="9742719" cy="988513"/>
          </a:xfrm>
        </p:spPr>
        <p:txBody>
          <a:bodyPr>
            <a:normAutofit fontScale="90000"/>
          </a:bodyPr>
          <a:lstStyle/>
          <a:p>
            <a:r>
              <a:rPr lang="en-IE" sz="3200" dirty="0"/>
              <a:t>Care and the Internal Contradictions of Capitalism</a:t>
            </a:r>
          </a:p>
        </p:txBody>
      </p:sp>
      <p:sp>
        <p:nvSpPr>
          <p:cNvPr id="3" name="Content Placeholder 2">
            <a:extLst>
              <a:ext uri="{FF2B5EF4-FFF2-40B4-BE49-F238E27FC236}">
                <a16:creationId xmlns:a16="http://schemas.microsoft.com/office/drawing/2014/main" id="{191915CE-EF3C-43DC-AD59-9B7ABBAB7010}"/>
              </a:ext>
            </a:extLst>
          </p:cNvPr>
          <p:cNvSpPr>
            <a:spLocks noGrp="1"/>
          </p:cNvSpPr>
          <p:nvPr>
            <p:ph idx="1"/>
          </p:nvPr>
        </p:nvSpPr>
        <p:spPr>
          <a:xfrm>
            <a:off x="1638300" y="1427356"/>
            <a:ext cx="8915400" cy="3777622"/>
          </a:xfrm>
        </p:spPr>
        <p:txBody>
          <a:bodyPr>
            <a:normAutofit fontScale="92500" lnSpcReduction="20000"/>
          </a:bodyPr>
          <a:lstStyle/>
          <a:p>
            <a:r>
              <a:rPr lang="en-US" dirty="0"/>
              <a:t>Neoliberal capitalism has many powerful ideological tools at its disposal to perpetuate disorder in its own interests (Boltanski and Chiapello, ) </a:t>
            </a:r>
          </a:p>
          <a:p>
            <a:r>
              <a:rPr lang="en-US" dirty="0"/>
              <a:t>But it also has many disorders and contradictions undermining it internally (Jessop 2019; Streeck 2016)</a:t>
            </a:r>
          </a:p>
          <a:p>
            <a:pPr lvl="2"/>
            <a:r>
              <a:rPr lang="en-US" dirty="0"/>
              <a:t>The </a:t>
            </a:r>
            <a:r>
              <a:rPr lang="en-US" b="1" dirty="0"/>
              <a:t>excitement </a:t>
            </a:r>
            <a:r>
              <a:rPr lang="en-US" dirty="0"/>
              <a:t>(via consumption) it offers is only available to those with money</a:t>
            </a:r>
          </a:p>
          <a:p>
            <a:pPr lvl="2"/>
            <a:r>
              <a:rPr lang="en-US" dirty="0"/>
              <a:t>Myths of </a:t>
            </a:r>
            <a:r>
              <a:rPr lang="en-US" b="1" dirty="0"/>
              <a:t>meritocracy </a:t>
            </a:r>
            <a:r>
              <a:rPr lang="en-US" dirty="0"/>
              <a:t>are ubiquitous – best school results for those with most money to buy extra tuition</a:t>
            </a:r>
          </a:p>
          <a:p>
            <a:pPr lvl="2"/>
            <a:r>
              <a:rPr lang="en-US" b="1" dirty="0"/>
              <a:t>Security</a:t>
            </a:r>
            <a:r>
              <a:rPr lang="en-US" dirty="0"/>
              <a:t> – declining as jobs become precarious</a:t>
            </a:r>
          </a:p>
          <a:p>
            <a:r>
              <a:rPr lang="en-US" dirty="0"/>
              <a:t>Care Contradictions are central to the contradictions of capitalism –</a:t>
            </a:r>
          </a:p>
          <a:p>
            <a:pPr lvl="2"/>
            <a:r>
              <a:rPr lang="en-US" dirty="0"/>
              <a:t>women/couples who have choices refusing to have children as the care costs are too high, financially and emotionally </a:t>
            </a:r>
          </a:p>
          <a:p>
            <a:pPr lvl="2"/>
            <a:r>
              <a:rPr lang="en-US" dirty="0"/>
              <a:t>Global care chains – poor people (women) forced to migrate to survive, minding rich people’s children at a cost to their own</a:t>
            </a:r>
          </a:p>
          <a:p>
            <a:pPr lvl="2"/>
            <a:r>
              <a:rPr lang="en-US" dirty="0"/>
              <a:t>Care for older people is being institutionalized and commercialized (the old seen as a market commodity -market for care)</a:t>
            </a:r>
            <a:endParaRPr lang="en-IE" dirty="0"/>
          </a:p>
        </p:txBody>
      </p:sp>
      <p:sp>
        <p:nvSpPr>
          <p:cNvPr id="5" name="Slide Number Placeholder 4">
            <a:extLst>
              <a:ext uri="{FF2B5EF4-FFF2-40B4-BE49-F238E27FC236}">
                <a16:creationId xmlns:a16="http://schemas.microsoft.com/office/drawing/2014/main" id="{3ACF4C0F-87CF-42CB-910C-E03FFC22CB44}"/>
              </a:ext>
            </a:extLst>
          </p:cNvPr>
          <p:cNvSpPr>
            <a:spLocks noGrp="1"/>
          </p:cNvSpPr>
          <p:nvPr>
            <p:ph type="sldNum" sz="quarter" idx="12"/>
          </p:nvPr>
        </p:nvSpPr>
        <p:spPr/>
        <p:txBody>
          <a:bodyPr/>
          <a:lstStyle/>
          <a:p>
            <a:fld id="{6E419FAE-3658-4B5B-8BD3-9B6A9C414C98}" type="slidenum">
              <a:rPr lang="en-IE" smtClean="0"/>
              <a:t>22</a:t>
            </a:fld>
            <a:endParaRPr lang="en-IE" dirty="0"/>
          </a:p>
        </p:txBody>
      </p:sp>
    </p:spTree>
    <p:extLst>
      <p:ext uri="{BB962C8B-B14F-4D97-AF65-F5344CB8AC3E}">
        <p14:creationId xmlns:p14="http://schemas.microsoft.com/office/powerpoint/2010/main" val="14946311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61E56-CB8D-4944-B137-24343328348F}"/>
              </a:ext>
            </a:extLst>
          </p:cNvPr>
          <p:cNvSpPr>
            <a:spLocks noGrp="1"/>
          </p:cNvSpPr>
          <p:nvPr>
            <p:ph type="title"/>
          </p:nvPr>
        </p:nvSpPr>
        <p:spPr/>
        <p:txBody>
          <a:bodyPr>
            <a:normAutofit/>
          </a:bodyPr>
          <a:lstStyle/>
          <a:p>
            <a:r>
              <a:rPr lang="en-IE" sz="2800" dirty="0"/>
              <a:t>Care Consciousness (Crean 2018)</a:t>
            </a:r>
          </a:p>
        </p:txBody>
      </p:sp>
      <p:sp>
        <p:nvSpPr>
          <p:cNvPr id="3" name="Content Placeholder 2">
            <a:extLst>
              <a:ext uri="{FF2B5EF4-FFF2-40B4-BE49-F238E27FC236}">
                <a16:creationId xmlns:a16="http://schemas.microsoft.com/office/drawing/2014/main" id="{1DA32BD9-628A-41FF-ABED-3DF23DA5DBBB}"/>
              </a:ext>
            </a:extLst>
          </p:cNvPr>
          <p:cNvSpPr>
            <a:spLocks noGrp="1"/>
          </p:cNvSpPr>
          <p:nvPr>
            <p:ph idx="1"/>
          </p:nvPr>
        </p:nvSpPr>
        <p:spPr/>
        <p:txBody>
          <a:bodyPr>
            <a:normAutofit/>
          </a:bodyPr>
          <a:lstStyle/>
          <a:p>
            <a:r>
              <a:rPr lang="en-IE" sz="1800" dirty="0">
                <a:effectLst/>
                <a:latin typeface="Calibri" panose="020F0502020204030204" pitchFamily="34" charset="0"/>
                <a:ea typeface="Calibri" panose="020F0502020204030204" pitchFamily="34" charset="0"/>
                <a:cs typeface="Times New Roman" panose="02020603050405020304" pitchFamily="18" charset="0"/>
              </a:rPr>
              <a:t>Even if they are not named and claimed in public or celebrated, they exist in the realms of the care underworld in the form of </a:t>
            </a:r>
            <a:r>
              <a:rPr lang="en-IE" sz="1800" b="1" dirty="0">
                <a:effectLst/>
                <a:latin typeface="Calibri" panose="020F0502020204030204" pitchFamily="34" charset="0"/>
                <a:ea typeface="Calibri" panose="020F0502020204030204" pitchFamily="34" charset="0"/>
                <a:cs typeface="Times New Roman" panose="02020603050405020304" pitchFamily="18" charset="0"/>
              </a:rPr>
              <a:t>care consciousness </a:t>
            </a:r>
            <a:r>
              <a:rPr lang="en-IE" sz="1800" dirty="0">
                <a:effectLst/>
                <a:latin typeface="Calibri" panose="020F0502020204030204" pitchFamily="34" charset="0"/>
                <a:ea typeface="Calibri" panose="020F0502020204030204" pitchFamily="34" charset="0"/>
                <a:cs typeface="Times New Roman" panose="02020603050405020304" pitchFamily="18" charset="0"/>
              </a:rPr>
              <a:t>(Crean 2018)</a:t>
            </a:r>
          </a:p>
          <a:p>
            <a:r>
              <a:rPr lang="en-IE" sz="1800" dirty="0">
                <a:effectLst/>
                <a:latin typeface="Calibri" panose="020F0502020204030204" pitchFamily="34" charset="0"/>
                <a:ea typeface="Calibri" panose="020F0502020204030204" pitchFamily="34" charset="0"/>
                <a:cs typeface="Times New Roman" panose="02020603050405020304" pitchFamily="18" charset="0"/>
              </a:rPr>
              <a:t>Care relations are active in the sub-altern world of daily life; people talk about them all the </a:t>
            </a:r>
            <a:r>
              <a:rPr lang="en-IE" dirty="0">
                <a:latin typeface="Calibri" panose="020F0502020204030204" pitchFamily="34" charset="0"/>
                <a:ea typeface="Calibri" panose="020F0502020204030204" pitchFamily="34" charset="0"/>
                <a:cs typeface="Times New Roman" panose="02020603050405020304" pitchFamily="18" charset="0"/>
              </a:rPr>
              <a:t>time as they a</a:t>
            </a:r>
            <a:r>
              <a:rPr lang="en-IE" sz="1800" dirty="0">
                <a:effectLst/>
                <a:latin typeface="Calibri" panose="020F0502020204030204" pitchFamily="34" charset="0"/>
                <a:ea typeface="Calibri" panose="020F0502020204030204" pitchFamily="34" charset="0"/>
                <a:cs typeface="Times New Roman" panose="02020603050405020304" pitchFamily="18" charset="0"/>
              </a:rPr>
              <a:t>re the relations wherein people co-produce each other as human beings! </a:t>
            </a:r>
          </a:p>
          <a:p>
            <a:r>
              <a:rPr lang="en-IE" sz="1800" dirty="0">
                <a:effectLst/>
                <a:latin typeface="Calibri" panose="020F0502020204030204" pitchFamily="34" charset="0"/>
                <a:ea typeface="Calibri" panose="020F0502020204030204" pitchFamily="34" charset="0"/>
                <a:cs typeface="Times New Roman" panose="02020603050405020304" pitchFamily="18" charset="0"/>
              </a:rPr>
              <a:t>But they operate in a sub-terranean sphere, </a:t>
            </a:r>
            <a:r>
              <a:rPr lang="en-IE" sz="1800" b="1" dirty="0">
                <a:effectLst/>
                <a:latin typeface="Calibri" panose="020F0502020204030204" pitchFamily="34" charset="0"/>
                <a:ea typeface="Calibri" panose="020F0502020204030204" pitchFamily="34" charset="0"/>
                <a:cs typeface="Times New Roman" panose="02020603050405020304" pitchFamily="18" charset="0"/>
              </a:rPr>
              <a:t>without political ‘citizenship’, as they lack a political name and a political voice. </a:t>
            </a:r>
            <a:r>
              <a:rPr lang="en-IE" sz="1800" dirty="0">
                <a:effectLst/>
                <a:latin typeface="Calibri" panose="020F0502020204030204" pitchFamily="34" charset="0"/>
                <a:ea typeface="Calibri" panose="020F0502020204030204" pitchFamily="34" charset="0"/>
                <a:cs typeface="Times New Roman" panose="02020603050405020304" pitchFamily="18" charset="0"/>
              </a:rPr>
              <a:t>Like other cultural residuals however, they can and do influence current cultural processes (Williams 1977: 122). </a:t>
            </a:r>
          </a:p>
          <a:p>
            <a:r>
              <a:rPr lang="en-IE" sz="1800" dirty="0">
                <a:effectLst/>
                <a:latin typeface="Calibri" panose="020F0502020204030204" pitchFamily="34" charset="0"/>
                <a:ea typeface="Calibri" panose="020F0502020204030204" pitchFamily="34" charset="0"/>
                <a:cs typeface="Times New Roman" panose="02020603050405020304" pitchFamily="18" charset="0"/>
              </a:rPr>
              <a:t>It is for this reason that they should be claimed, named, and made visible intellectually and politically.</a:t>
            </a:r>
          </a:p>
          <a:p>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E" dirty="0"/>
          </a:p>
        </p:txBody>
      </p:sp>
      <p:sp>
        <p:nvSpPr>
          <p:cNvPr id="5" name="Slide Number Placeholder 4">
            <a:extLst>
              <a:ext uri="{FF2B5EF4-FFF2-40B4-BE49-F238E27FC236}">
                <a16:creationId xmlns:a16="http://schemas.microsoft.com/office/drawing/2014/main" id="{87DA8D39-3006-4556-9546-9624163A35D8}"/>
              </a:ext>
            </a:extLst>
          </p:cNvPr>
          <p:cNvSpPr>
            <a:spLocks noGrp="1"/>
          </p:cNvSpPr>
          <p:nvPr>
            <p:ph type="sldNum" sz="quarter" idx="12"/>
          </p:nvPr>
        </p:nvSpPr>
        <p:spPr/>
        <p:txBody>
          <a:bodyPr/>
          <a:lstStyle/>
          <a:p>
            <a:fld id="{6E419FAE-3658-4B5B-8BD3-9B6A9C414C98}" type="slidenum">
              <a:rPr lang="en-IE" smtClean="0"/>
              <a:t>23</a:t>
            </a:fld>
            <a:endParaRPr lang="en-IE" dirty="0"/>
          </a:p>
        </p:txBody>
      </p:sp>
    </p:spTree>
    <p:extLst>
      <p:ext uri="{BB962C8B-B14F-4D97-AF65-F5344CB8AC3E}">
        <p14:creationId xmlns:p14="http://schemas.microsoft.com/office/powerpoint/2010/main" val="28629350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86C30-0121-4954-B041-A6E9109647F4}"/>
              </a:ext>
            </a:extLst>
          </p:cNvPr>
          <p:cNvSpPr>
            <a:spLocks noGrp="1"/>
          </p:cNvSpPr>
          <p:nvPr>
            <p:ph type="title"/>
          </p:nvPr>
        </p:nvSpPr>
        <p:spPr/>
        <p:txBody>
          <a:bodyPr>
            <a:normAutofit/>
          </a:bodyPr>
          <a:lstStyle/>
          <a:p>
            <a:r>
              <a:rPr lang="en-IE" sz="3200" dirty="0"/>
              <a:t>Care as a site of new politics for a more inclusive world</a:t>
            </a:r>
          </a:p>
        </p:txBody>
      </p:sp>
      <p:sp>
        <p:nvSpPr>
          <p:cNvPr id="3" name="Content Placeholder 2">
            <a:extLst>
              <a:ext uri="{FF2B5EF4-FFF2-40B4-BE49-F238E27FC236}">
                <a16:creationId xmlns:a16="http://schemas.microsoft.com/office/drawing/2014/main" id="{BD804ABC-0F00-4989-8C12-3720A7486B38}"/>
              </a:ext>
            </a:extLst>
          </p:cNvPr>
          <p:cNvSpPr>
            <a:spLocks noGrp="1"/>
          </p:cNvSpPr>
          <p:nvPr>
            <p:ph idx="1"/>
          </p:nvPr>
        </p:nvSpPr>
        <p:spPr/>
        <p:txBody>
          <a:bodyPr>
            <a:normAutofit fontScale="85000" lnSpcReduction="10000"/>
          </a:bodyPr>
          <a:lstStyle/>
          <a:p>
            <a:r>
              <a:rPr lang="en-US" dirty="0"/>
              <a:t>Care relations are </a:t>
            </a:r>
            <a:r>
              <a:rPr lang="en-US" b="1" i="1" dirty="0"/>
              <a:t>incorporated residuals </a:t>
            </a:r>
            <a:r>
              <a:rPr lang="en-US" dirty="0"/>
              <a:t>in Raymond Williams’ terms, that is to say they remain outside and, for the most part, in opposition, to legitimated cultural and party politics. </a:t>
            </a:r>
          </a:p>
          <a:p>
            <a:r>
              <a:rPr lang="en-US" dirty="0"/>
              <a:t>Because they have not been fully incorporated, they lack status as political subjects, they are lived in a realm of relatively undiscovered, and feminized, politics </a:t>
            </a:r>
          </a:p>
          <a:p>
            <a:r>
              <a:rPr lang="en-US" dirty="0"/>
              <a:t>It is because they have been disregarded, unaligned, and unincorporated that affective relations matter politically as sites of potential resistance to capitalist values and practices. </a:t>
            </a:r>
          </a:p>
          <a:p>
            <a:pPr>
              <a:defRPr/>
            </a:pPr>
            <a:r>
              <a:rPr lang="en-US" altLang="en-US" b="1" i="1" dirty="0">
                <a:solidFill>
                  <a:schemeClr val="tx1">
                    <a:lumMod val="95000"/>
                    <a:lumOff val="5000"/>
                  </a:schemeClr>
                </a:solidFill>
              </a:rPr>
              <a:t>Challenges: </a:t>
            </a:r>
          </a:p>
          <a:p>
            <a:pPr>
              <a:defRPr/>
            </a:pPr>
            <a:r>
              <a:rPr lang="en-US" altLang="en-US" b="1" i="1" dirty="0">
                <a:solidFill>
                  <a:schemeClr val="tx1">
                    <a:lumMod val="95000"/>
                    <a:lumOff val="5000"/>
                  </a:schemeClr>
                </a:solidFill>
              </a:rPr>
              <a:t>1.</a:t>
            </a:r>
            <a:r>
              <a:rPr lang="en-US" altLang="en-US" dirty="0"/>
              <a:t>Those who are in need of care lack of political voice (due to age, dis/ability) AND whose do  primary care work are generally excluded from political (and academic) framing – denied parity of political and academic representation as they are tied to caring</a:t>
            </a:r>
          </a:p>
          <a:p>
            <a:pPr>
              <a:defRPr/>
            </a:pPr>
            <a:r>
              <a:rPr lang="en-US" altLang="en-US" b="1" dirty="0"/>
              <a:t>2. </a:t>
            </a:r>
            <a:r>
              <a:rPr lang="en-US" altLang="en-US" i="1" dirty="0">
                <a:solidFill>
                  <a:schemeClr val="tx1">
                    <a:lumMod val="95000"/>
                    <a:lumOff val="5000"/>
                  </a:schemeClr>
                </a:solidFill>
              </a:rPr>
              <a:t>the inalienability, urgency and immanence of love and care labouring limits the ability of lovers/carers, and those who are highly care-dependent physically and mentally, to take care and love issues into the public domain</a:t>
            </a:r>
            <a:endParaRPr lang="en-US" i="1" dirty="0"/>
          </a:p>
          <a:p>
            <a:pPr>
              <a:defRPr/>
            </a:pPr>
            <a:endParaRPr lang="en-US" i="1" dirty="0"/>
          </a:p>
          <a:p>
            <a:endParaRPr lang="en-IE" dirty="0"/>
          </a:p>
        </p:txBody>
      </p:sp>
      <p:sp>
        <p:nvSpPr>
          <p:cNvPr id="5" name="Slide Number Placeholder 4">
            <a:extLst>
              <a:ext uri="{FF2B5EF4-FFF2-40B4-BE49-F238E27FC236}">
                <a16:creationId xmlns:a16="http://schemas.microsoft.com/office/drawing/2014/main" id="{BA02A39E-58F9-4759-811E-C95460FB56ED}"/>
              </a:ext>
            </a:extLst>
          </p:cNvPr>
          <p:cNvSpPr>
            <a:spLocks noGrp="1"/>
          </p:cNvSpPr>
          <p:nvPr>
            <p:ph type="sldNum" sz="quarter" idx="12"/>
          </p:nvPr>
        </p:nvSpPr>
        <p:spPr/>
        <p:txBody>
          <a:bodyPr/>
          <a:lstStyle/>
          <a:p>
            <a:fld id="{6E419FAE-3658-4B5B-8BD3-9B6A9C414C98}" type="slidenum">
              <a:rPr lang="en-IE" smtClean="0"/>
              <a:t>24</a:t>
            </a:fld>
            <a:endParaRPr lang="en-IE" dirty="0"/>
          </a:p>
        </p:txBody>
      </p:sp>
    </p:spTree>
    <p:extLst>
      <p:ext uri="{BB962C8B-B14F-4D97-AF65-F5344CB8AC3E}">
        <p14:creationId xmlns:p14="http://schemas.microsoft.com/office/powerpoint/2010/main" val="782631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B4D2C-990F-4348-A51D-44D72E4B642C}"/>
              </a:ext>
            </a:extLst>
          </p:cNvPr>
          <p:cNvSpPr>
            <a:spLocks noGrp="1"/>
          </p:cNvSpPr>
          <p:nvPr>
            <p:ph type="title"/>
          </p:nvPr>
        </p:nvSpPr>
        <p:spPr/>
        <p:txBody>
          <a:bodyPr>
            <a:normAutofit fontScale="90000"/>
          </a:bodyPr>
          <a:lstStyle/>
          <a:p>
            <a:r>
              <a:rPr lang="en-IE" sz="3200" dirty="0"/>
              <a:t>Dominant narratives on social justice in Political Theory and how these relate to affective-relational justices</a:t>
            </a:r>
          </a:p>
        </p:txBody>
      </p:sp>
      <p:sp>
        <p:nvSpPr>
          <p:cNvPr id="3" name="Content Placeholder 2">
            <a:extLst>
              <a:ext uri="{FF2B5EF4-FFF2-40B4-BE49-F238E27FC236}">
                <a16:creationId xmlns:a16="http://schemas.microsoft.com/office/drawing/2014/main" id="{FE6B7CFA-4266-4A30-9169-616E728B6914}"/>
              </a:ext>
            </a:extLst>
          </p:cNvPr>
          <p:cNvSpPr>
            <a:spLocks noGrp="1"/>
          </p:cNvSpPr>
          <p:nvPr>
            <p:ph idx="1"/>
          </p:nvPr>
        </p:nvSpPr>
        <p:spPr/>
        <p:txBody>
          <a:bodyPr>
            <a:normAutofit fontScale="85000" lnSpcReduction="10000"/>
          </a:bodyPr>
          <a:lstStyle/>
          <a:p>
            <a:r>
              <a:rPr lang="en-US" dirty="0"/>
              <a:t>4 Major  Contemporary intellectual traditions regarding Politics and Social Justice</a:t>
            </a:r>
          </a:p>
          <a:p>
            <a:endParaRPr lang="en-US" b="1" dirty="0"/>
          </a:p>
          <a:p>
            <a:r>
              <a:rPr lang="en-US" b="1" dirty="0"/>
              <a:t>Redistributive  Justice – Money/Wealth/Material goods</a:t>
            </a:r>
          </a:p>
          <a:p>
            <a:endParaRPr lang="en-US" b="1" dirty="0"/>
          </a:p>
          <a:p>
            <a:r>
              <a:rPr lang="en-US" b="1" dirty="0"/>
              <a:t>Justice as Recognition– Respect for differences of age, ethnicity, gender, sexuality, religion, dis/abilities,  </a:t>
            </a:r>
            <a:r>
              <a:rPr lang="en-US" b="1" dirty="0">
                <a:solidFill>
                  <a:srgbClr val="FF0000"/>
                </a:solidFill>
              </a:rPr>
              <a:t>(9 grounds in Irish Equality Law)</a:t>
            </a:r>
          </a:p>
          <a:p>
            <a:r>
              <a:rPr lang="en-US" b="1" dirty="0"/>
              <a:t>Representational Justice  - parity and participation in power</a:t>
            </a:r>
          </a:p>
          <a:p>
            <a:r>
              <a:rPr lang="en-US" b="1" dirty="0"/>
              <a:t>Relational Justice (Care, Feminist and Ecological traditions) – cared for/caring</a:t>
            </a:r>
          </a:p>
          <a:p>
            <a:endParaRPr lang="en-US" b="1" dirty="0"/>
          </a:p>
          <a:p>
            <a:r>
              <a:rPr lang="en-US" dirty="0"/>
              <a:t>These are </a:t>
            </a:r>
            <a:r>
              <a:rPr lang="en-US" b="1" dirty="0"/>
              <a:t>4 key dimensions of justice </a:t>
            </a:r>
            <a:r>
              <a:rPr lang="en-US" dirty="0"/>
              <a:t>even though </a:t>
            </a:r>
            <a:r>
              <a:rPr lang="en-US" b="1" dirty="0">
                <a:solidFill>
                  <a:srgbClr val="0070C0"/>
                </a:solidFill>
              </a:rPr>
              <a:t>Relational Justice and, relatedly, Affective Equality </a:t>
            </a:r>
            <a:r>
              <a:rPr lang="en-US" dirty="0"/>
              <a:t>are generally not recognised as issues of justice by most political theorists</a:t>
            </a:r>
          </a:p>
        </p:txBody>
      </p:sp>
      <p:sp>
        <p:nvSpPr>
          <p:cNvPr id="5" name="Slide Number Placeholder 4">
            <a:extLst>
              <a:ext uri="{FF2B5EF4-FFF2-40B4-BE49-F238E27FC236}">
                <a16:creationId xmlns:a16="http://schemas.microsoft.com/office/drawing/2014/main" id="{CA1E2548-BD65-42C3-AFC7-84744B937319}"/>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E419FAE-3658-4B5B-8BD3-9B6A9C414C98}" type="slidenum">
              <a:rPr kumimoji="0" lang="en-IE"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IE"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741988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3BA1F3E4-6FDD-4423-A062-E4051EC987EF}"/>
              </a:ext>
            </a:extLst>
          </p:cNvPr>
          <p:cNvSpPr>
            <a:spLocks noGrp="1" noChangeArrowheads="1"/>
          </p:cNvSpPr>
          <p:nvPr>
            <p:ph type="title"/>
          </p:nvPr>
        </p:nvSpPr>
        <p:spPr>
          <a:xfrm>
            <a:off x="2959100" y="260350"/>
            <a:ext cx="7499350" cy="1143000"/>
          </a:xfrm>
        </p:spPr>
        <p:txBody>
          <a:bodyPr lIns="92075" tIns="46038" rIns="92075" bIns="46038" rtlCol="0">
            <a:normAutofit fontScale="90000"/>
          </a:bodyPr>
          <a:lstStyle/>
          <a:p>
            <a:pPr eaLnBrk="1" fontAlgn="auto" hangingPunct="1">
              <a:spcAft>
                <a:spcPts val="0"/>
              </a:spcAft>
              <a:defRPr/>
            </a:pPr>
            <a:r>
              <a:rPr lang="en-GB" sz="2800" i="1" dirty="0">
                <a:solidFill>
                  <a:srgbClr val="7030A0"/>
                </a:solidFill>
              </a:rPr>
              <a:t>Systems </a:t>
            </a:r>
            <a:r>
              <a:rPr lang="en-GB" sz="2800" i="1" dirty="0">
                <a:solidFill>
                  <a:schemeClr val="tx2">
                    <a:satMod val="130000"/>
                  </a:schemeClr>
                </a:solidFill>
              </a:rPr>
              <a:t> where				</a:t>
            </a:r>
            <a:r>
              <a:rPr lang="en-GB" sz="2800" i="1" dirty="0">
                <a:solidFill>
                  <a:srgbClr val="002060"/>
                </a:solidFill>
              </a:rPr>
              <a:t>Dimensions</a:t>
            </a:r>
            <a:r>
              <a:rPr lang="en-GB" sz="2800" i="1" dirty="0">
                <a:solidFill>
                  <a:schemeClr val="tx2">
                    <a:satMod val="130000"/>
                  </a:schemeClr>
                </a:solidFill>
              </a:rPr>
              <a:t> of Inequality: </a:t>
            </a:r>
            <a:br>
              <a:rPr lang="en-GB" sz="2800" i="1" dirty="0">
                <a:solidFill>
                  <a:schemeClr val="tx2">
                    <a:satMod val="130000"/>
                  </a:schemeClr>
                </a:solidFill>
              </a:rPr>
            </a:br>
            <a:r>
              <a:rPr lang="en-GB" sz="2800" i="1" dirty="0">
                <a:solidFill>
                  <a:schemeClr val="tx2">
                    <a:satMod val="130000"/>
                  </a:schemeClr>
                </a:solidFill>
              </a:rPr>
              <a:t>Inequality can be generated +		where it is first manifested</a:t>
            </a:r>
            <a:br>
              <a:rPr lang="en-GB" sz="2800" i="1" dirty="0">
                <a:solidFill>
                  <a:schemeClr val="tx2">
                    <a:satMod val="130000"/>
                  </a:schemeClr>
                </a:solidFill>
              </a:rPr>
            </a:br>
            <a:r>
              <a:rPr lang="en-GB" sz="2800" i="1" dirty="0">
                <a:solidFill>
                  <a:schemeClr val="tx2">
                    <a:satMod val="130000"/>
                  </a:schemeClr>
                </a:solidFill>
              </a:rPr>
              <a:t>main traditions focusing on these</a:t>
            </a:r>
          </a:p>
        </p:txBody>
      </p:sp>
      <p:sp>
        <p:nvSpPr>
          <p:cNvPr id="6148" name="Rectangle 3">
            <a:extLst>
              <a:ext uri="{FF2B5EF4-FFF2-40B4-BE49-F238E27FC236}">
                <a16:creationId xmlns:a16="http://schemas.microsoft.com/office/drawing/2014/main" id="{4291C181-5667-4E39-BE95-7A69607F6C0E}"/>
              </a:ext>
            </a:extLst>
          </p:cNvPr>
          <p:cNvSpPr>
            <a:spLocks noGrp="1" noChangeArrowheads="1"/>
          </p:cNvSpPr>
          <p:nvPr>
            <p:ph sz="half" idx="1"/>
          </p:nvPr>
        </p:nvSpPr>
        <p:spPr>
          <a:xfrm>
            <a:off x="2959100" y="1524000"/>
            <a:ext cx="3657600" cy="4664075"/>
          </a:xfrm>
        </p:spPr>
        <p:txBody>
          <a:bodyPr lIns="92075" tIns="46038" rIns="92075" bIns="46038" rtlCol="0">
            <a:normAutofit fontScale="92500" lnSpcReduction="20000"/>
          </a:bodyPr>
          <a:lstStyle/>
          <a:p>
            <a:pPr marL="365760" indent="-283464" eaLnBrk="1" fontAlgn="auto" hangingPunct="1">
              <a:lnSpc>
                <a:spcPct val="80000"/>
              </a:lnSpc>
              <a:spcAft>
                <a:spcPts val="0"/>
              </a:spcAft>
              <a:buFont typeface="Wingdings 2"/>
              <a:buChar char=""/>
              <a:defRPr/>
            </a:pPr>
            <a:r>
              <a:rPr lang="en-GB" dirty="0">
                <a:solidFill>
                  <a:schemeClr val="accent5">
                    <a:lumMod val="50000"/>
                  </a:schemeClr>
                </a:solidFill>
              </a:rPr>
              <a:t>Economic system</a:t>
            </a:r>
          </a:p>
          <a:p>
            <a:pPr marL="365760" indent="-283464" eaLnBrk="1" fontAlgn="auto" hangingPunct="1">
              <a:lnSpc>
                <a:spcPct val="80000"/>
              </a:lnSpc>
              <a:spcAft>
                <a:spcPts val="0"/>
              </a:spcAft>
              <a:buFont typeface="Wingdings 2"/>
              <a:buChar char=""/>
              <a:defRPr/>
            </a:pPr>
            <a:endParaRPr lang="en-GB" dirty="0">
              <a:solidFill>
                <a:srgbClr val="00B050"/>
              </a:solidFill>
            </a:endParaRPr>
          </a:p>
          <a:p>
            <a:pPr marL="365760" indent="-283464" eaLnBrk="1" fontAlgn="auto" hangingPunct="1">
              <a:lnSpc>
                <a:spcPct val="80000"/>
              </a:lnSpc>
              <a:spcAft>
                <a:spcPts val="0"/>
              </a:spcAft>
              <a:buFont typeface="Wingdings 2"/>
              <a:buChar char=""/>
              <a:defRPr/>
            </a:pPr>
            <a:endParaRPr lang="en-GB" dirty="0">
              <a:solidFill>
                <a:srgbClr val="00B050"/>
              </a:solidFill>
            </a:endParaRPr>
          </a:p>
          <a:p>
            <a:pPr marL="365760" indent="-283464" eaLnBrk="1" fontAlgn="auto" hangingPunct="1">
              <a:lnSpc>
                <a:spcPct val="80000"/>
              </a:lnSpc>
              <a:spcAft>
                <a:spcPts val="0"/>
              </a:spcAft>
              <a:buFont typeface="Wingdings 2"/>
              <a:buChar char=""/>
              <a:defRPr/>
            </a:pPr>
            <a:r>
              <a:rPr lang="en-GB" dirty="0">
                <a:solidFill>
                  <a:srgbClr val="00B050"/>
                </a:solidFill>
              </a:rPr>
              <a:t>Cultural system</a:t>
            </a:r>
            <a:endParaRPr lang="en-GB" dirty="0"/>
          </a:p>
          <a:p>
            <a:pPr marL="82296" indent="0" eaLnBrk="1" fontAlgn="auto" hangingPunct="1">
              <a:lnSpc>
                <a:spcPct val="80000"/>
              </a:lnSpc>
              <a:spcAft>
                <a:spcPts val="0"/>
              </a:spcAft>
              <a:buNone/>
              <a:defRPr/>
            </a:pPr>
            <a:r>
              <a:rPr lang="en-GB" sz="2200" dirty="0">
                <a:solidFill>
                  <a:srgbClr val="00B050"/>
                </a:solidFill>
              </a:rPr>
              <a:t>	</a:t>
            </a:r>
            <a:endParaRPr lang="en-GB" dirty="0">
              <a:solidFill>
                <a:srgbClr val="7030A0"/>
              </a:solidFill>
            </a:endParaRPr>
          </a:p>
          <a:p>
            <a:pPr marL="365760" indent="-283464" eaLnBrk="1" fontAlgn="auto" hangingPunct="1">
              <a:lnSpc>
                <a:spcPct val="80000"/>
              </a:lnSpc>
              <a:spcAft>
                <a:spcPts val="0"/>
              </a:spcAft>
              <a:buFont typeface="Wingdings 2"/>
              <a:buChar char=""/>
              <a:defRPr/>
            </a:pPr>
            <a:endParaRPr lang="en-GB" dirty="0">
              <a:solidFill>
                <a:srgbClr val="7030A0"/>
              </a:solidFill>
            </a:endParaRPr>
          </a:p>
          <a:p>
            <a:pPr marL="365760" indent="-283464" eaLnBrk="1" fontAlgn="auto" hangingPunct="1">
              <a:lnSpc>
                <a:spcPct val="80000"/>
              </a:lnSpc>
              <a:spcAft>
                <a:spcPts val="0"/>
              </a:spcAft>
              <a:buFont typeface="Wingdings 2"/>
              <a:buChar char=""/>
              <a:defRPr/>
            </a:pPr>
            <a:endParaRPr lang="en-GB" dirty="0">
              <a:solidFill>
                <a:srgbClr val="7030A0"/>
              </a:solidFill>
            </a:endParaRPr>
          </a:p>
          <a:p>
            <a:pPr marL="365760" indent="-283464" eaLnBrk="1" fontAlgn="auto" hangingPunct="1">
              <a:lnSpc>
                <a:spcPct val="80000"/>
              </a:lnSpc>
              <a:spcAft>
                <a:spcPts val="0"/>
              </a:spcAft>
              <a:buFont typeface="Wingdings 2"/>
              <a:buChar char=""/>
              <a:defRPr/>
            </a:pPr>
            <a:endParaRPr lang="en-GB" dirty="0">
              <a:solidFill>
                <a:srgbClr val="7030A0"/>
              </a:solidFill>
            </a:endParaRPr>
          </a:p>
          <a:p>
            <a:pPr marL="365760" indent="-283464" eaLnBrk="1" fontAlgn="auto" hangingPunct="1">
              <a:lnSpc>
                <a:spcPct val="80000"/>
              </a:lnSpc>
              <a:spcAft>
                <a:spcPts val="0"/>
              </a:spcAft>
              <a:buFont typeface="Wingdings 2"/>
              <a:buChar char=""/>
              <a:defRPr/>
            </a:pPr>
            <a:r>
              <a:rPr lang="en-GB" dirty="0">
                <a:solidFill>
                  <a:srgbClr val="7030A0"/>
                </a:solidFill>
              </a:rPr>
              <a:t>Political system</a:t>
            </a:r>
          </a:p>
          <a:p>
            <a:pPr marL="365760" indent="-283464" eaLnBrk="1" fontAlgn="auto" hangingPunct="1">
              <a:lnSpc>
                <a:spcPct val="80000"/>
              </a:lnSpc>
              <a:spcAft>
                <a:spcPts val="0"/>
              </a:spcAft>
              <a:buFont typeface="Wingdings 2"/>
              <a:buChar char=""/>
              <a:defRPr/>
            </a:pPr>
            <a:endParaRPr lang="en-GB" dirty="0">
              <a:solidFill>
                <a:schemeClr val="accent5">
                  <a:lumMod val="50000"/>
                </a:schemeClr>
              </a:solidFill>
            </a:endParaRPr>
          </a:p>
          <a:p>
            <a:pPr marL="365760" indent="-283464" eaLnBrk="1" fontAlgn="auto" hangingPunct="1">
              <a:lnSpc>
                <a:spcPct val="80000"/>
              </a:lnSpc>
              <a:spcAft>
                <a:spcPts val="0"/>
              </a:spcAft>
              <a:buFont typeface="Wingdings 2"/>
              <a:buChar char=""/>
              <a:defRPr/>
            </a:pPr>
            <a:endParaRPr lang="en-GB" dirty="0">
              <a:solidFill>
                <a:srgbClr val="FF0000"/>
              </a:solidFill>
            </a:endParaRPr>
          </a:p>
          <a:p>
            <a:pPr marL="365760" indent="-283464" eaLnBrk="1" fontAlgn="auto" hangingPunct="1">
              <a:lnSpc>
                <a:spcPct val="80000"/>
              </a:lnSpc>
              <a:spcAft>
                <a:spcPts val="0"/>
              </a:spcAft>
              <a:buFont typeface="Wingdings 2"/>
              <a:buChar char=""/>
              <a:defRPr/>
            </a:pPr>
            <a:endParaRPr lang="en-GB" dirty="0">
              <a:solidFill>
                <a:srgbClr val="FF0000"/>
              </a:solidFill>
            </a:endParaRPr>
          </a:p>
          <a:p>
            <a:pPr marL="365760" indent="-283464" eaLnBrk="1" fontAlgn="auto" hangingPunct="1">
              <a:lnSpc>
                <a:spcPct val="80000"/>
              </a:lnSpc>
              <a:spcAft>
                <a:spcPts val="0"/>
              </a:spcAft>
              <a:buFont typeface="Wingdings 2"/>
              <a:buChar char=""/>
              <a:defRPr/>
            </a:pPr>
            <a:endParaRPr lang="en-GB" dirty="0">
              <a:solidFill>
                <a:srgbClr val="FF0000"/>
              </a:solidFill>
            </a:endParaRPr>
          </a:p>
          <a:p>
            <a:pPr marL="365760" indent="-283464" eaLnBrk="1" fontAlgn="auto" hangingPunct="1">
              <a:lnSpc>
                <a:spcPct val="80000"/>
              </a:lnSpc>
              <a:spcAft>
                <a:spcPts val="0"/>
              </a:spcAft>
              <a:buFont typeface="Wingdings 2"/>
              <a:buChar char=""/>
              <a:defRPr/>
            </a:pPr>
            <a:r>
              <a:rPr lang="en-GB" dirty="0">
                <a:solidFill>
                  <a:srgbClr val="FF0000"/>
                </a:solidFill>
              </a:rPr>
              <a:t>Affective system</a:t>
            </a:r>
          </a:p>
          <a:p>
            <a:pPr marL="82296" indent="0" eaLnBrk="1" fontAlgn="auto" hangingPunct="1">
              <a:lnSpc>
                <a:spcPct val="80000"/>
              </a:lnSpc>
              <a:spcAft>
                <a:spcPts val="0"/>
              </a:spcAft>
              <a:buNone/>
              <a:defRPr/>
            </a:pPr>
            <a:r>
              <a:rPr lang="en-GB" sz="2200" dirty="0"/>
              <a:t>    </a:t>
            </a:r>
          </a:p>
        </p:txBody>
      </p:sp>
      <p:sp>
        <p:nvSpPr>
          <p:cNvPr id="6149" name="Rectangle 4">
            <a:extLst>
              <a:ext uri="{FF2B5EF4-FFF2-40B4-BE49-F238E27FC236}">
                <a16:creationId xmlns:a16="http://schemas.microsoft.com/office/drawing/2014/main" id="{A4FA6E1F-BC3C-4A99-944D-1671F86D805B}"/>
              </a:ext>
            </a:extLst>
          </p:cNvPr>
          <p:cNvSpPr>
            <a:spLocks noGrp="1" noChangeArrowheads="1"/>
          </p:cNvSpPr>
          <p:nvPr>
            <p:ph sz="half" idx="2"/>
          </p:nvPr>
        </p:nvSpPr>
        <p:spPr>
          <a:xfrm>
            <a:off x="6800850" y="1524000"/>
            <a:ext cx="3657600" cy="4664075"/>
          </a:xfrm>
        </p:spPr>
        <p:txBody>
          <a:bodyPr lIns="92075" tIns="46038" rIns="92075" bIns="46038" rtlCol="0">
            <a:normAutofit fontScale="92500" lnSpcReduction="20000"/>
          </a:bodyPr>
          <a:lstStyle/>
          <a:p>
            <a:pPr marL="402336" lvl="1" indent="0" eaLnBrk="1" fontAlgn="auto" hangingPunct="1">
              <a:lnSpc>
                <a:spcPct val="80000"/>
              </a:lnSpc>
              <a:spcAft>
                <a:spcPts val="0"/>
              </a:spcAft>
              <a:buFont typeface="Wingdings" panose="05000000000000000000" pitchFamily="2" charset="2"/>
              <a:buNone/>
              <a:defRPr/>
            </a:pPr>
            <a:r>
              <a:rPr lang="en-GB" sz="1800" b="1" dirty="0">
                <a:solidFill>
                  <a:schemeClr val="accent5">
                    <a:lumMod val="50000"/>
                  </a:schemeClr>
                </a:solidFill>
              </a:rPr>
              <a:t>Resource/wealth inequalities</a:t>
            </a:r>
            <a:endParaRPr lang="en-GB" sz="1600" b="1" dirty="0">
              <a:solidFill>
                <a:schemeClr val="accent5">
                  <a:lumMod val="50000"/>
                </a:schemeClr>
              </a:solidFill>
            </a:endParaRPr>
          </a:p>
          <a:p>
            <a:pPr marL="640080" lvl="1" indent="-237744" eaLnBrk="1" fontAlgn="auto" hangingPunct="1">
              <a:lnSpc>
                <a:spcPct val="80000"/>
              </a:lnSpc>
              <a:spcAft>
                <a:spcPts val="0"/>
              </a:spcAft>
              <a:buFont typeface="Verdana"/>
              <a:buChar char="◦"/>
              <a:defRPr/>
            </a:pPr>
            <a:endParaRPr lang="en-GB" sz="1600" b="1" dirty="0">
              <a:solidFill>
                <a:srgbClr val="FF0000"/>
              </a:solidFill>
            </a:endParaRPr>
          </a:p>
          <a:p>
            <a:pPr marL="640080" lvl="1" indent="-237744" eaLnBrk="1" fontAlgn="auto" hangingPunct="1">
              <a:lnSpc>
                <a:spcPct val="80000"/>
              </a:lnSpc>
              <a:spcAft>
                <a:spcPts val="0"/>
              </a:spcAft>
              <a:buFont typeface="Verdana"/>
              <a:buChar char="◦"/>
              <a:defRPr/>
            </a:pPr>
            <a:endParaRPr lang="en-GB" sz="1600" b="1" dirty="0">
              <a:solidFill>
                <a:srgbClr val="FF0000"/>
              </a:solidFill>
            </a:endParaRPr>
          </a:p>
          <a:p>
            <a:pPr marL="640080" lvl="1" indent="-237744" eaLnBrk="1" fontAlgn="auto" hangingPunct="1">
              <a:lnSpc>
                <a:spcPct val="80000"/>
              </a:lnSpc>
              <a:spcAft>
                <a:spcPts val="0"/>
              </a:spcAft>
              <a:buFont typeface="Verdana"/>
              <a:buChar char="◦"/>
              <a:defRPr/>
            </a:pPr>
            <a:endParaRPr lang="en-GB" sz="1600" b="1" dirty="0">
              <a:solidFill>
                <a:srgbClr val="FF0000"/>
              </a:solidFill>
            </a:endParaRPr>
          </a:p>
          <a:p>
            <a:pPr marL="640080" lvl="1" indent="-237744" eaLnBrk="1" fontAlgn="auto" hangingPunct="1">
              <a:lnSpc>
                <a:spcPct val="80000"/>
              </a:lnSpc>
              <a:spcAft>
                <a:spcPts val="0"/>
              </a:spcAft>
              <a:buFont typeface="Verdana"/>
              <a:buChar char="◦"/>
              <a:defRPr/>
            </a:pPr>
            <a:endParaRPr lang="en-GB" sz="1600" b="1" dirty="0">
              <a:solidFill>
                <a:srgbClr val="FF0000"/>
              </a:solidFill>
            </a:endParaRPr>
          </a:p>
          <a:p>
            <a:pPr marL="640080" lvl="1" indent="-237744" eaLnBrk="1" fontAlgn="auto" hangingPunct="1">
              <a:lnSpc>
                <a:spcPct val="80000"/>
              </a:lnSpc>
              <a:spcAft>
                <a:spcPts val="0"/>
              </a:spcAft>
              <a:buFont typeface="Wingdings" panose="05000000000000000000" pitchFamily="2" charset="2"/>
              <a:buNone/>
              <a:defRPr/>
            </a:pPr>
            <a:endParaRPr lang="en-GB" sz="1800" b="1" dirty="0">
              <a:solidFill>
                <a:srgbClr val="00B050"/>
              </a:solidFill>
            </a:endParaRPr>
          </a:p>
          <a:p>
            <a:pPr marL="640080" lvl="1" indent="-237744" eaLnBrk="1" fontAlgn="auto" hangingPunct="1">
              <a:lnSpc>
                <a:spcPct val="80000"/>
              </a:lnSpc>
              <a:spcAft>
                <a:spcPts val="0"/>
              </a:spcAft>
              <a:buFont typeface="Wingdings" panose="05000000000000000000" pitchFamily="2" charset="2"/>
              <a:buNone/>
              <a:defRPr/>
            </a:pPr>
            <a:r>
              <a:rPr lang="en-GB" sz="1800" b="1" dirty="0">
                <a:solidFill>
                  <a:srgbClr val="00B050"/>
                </a:solidFill>
              </a:rPr>
              <a:t>Respect and Recognition inequalities </a:t>
            </a:r>
          </a:p>
          <a:p>
            <a:pPr marL="640080" lvl="1" indent="-237744" eaLnBrk="1" fontAlgn="auto" hangingPunct="1">
              <a:lnSpc>
                <a:spcPct val="80000"/>
              </a:lnSpc>
              <a:spcAft>
                <a:spcPts val="0"/>
              </a:spcAft>
              <a:buFont typeface="Wingdings" panose="05000000000000000000" pitchFamily="2" charset="2"/>
              <a:buNone/>
              <a:defRPr/>
            </a:pPr>
            <a:endParaRPr lang="en-GB" sz="1600" b="1" dirty="0">
              <a:solidFill>
                <a:srgbClr val="00B050"/>
              </a:solidFill>
            </a:endParaRPr>
          </a:p>
          <a:p>
            <a:pPr marL="640080" lvl="1" indent="-237744" eaLnBrk="1" fontAlgn="auto" hangingPunct="1">
              <a:lnSpc>
                <a:spcPct val="80000"/>
              </a:lnSpc>
              <a:spcAft>
                <a:spcPts val="0"/>
              </a:spcAft>
              <a:buFont typeface="Wingdings" panose="05000000000000000000" pitchFamily="2" charset="2"/>
              <a:buNone/>
              <a:defRPr/>
            </a:pPr>
            <a:endParaRPr lang="en-GB" sz="1600" b="1" dirty="0">
              <a:solidFill>
                <a:srgbClr val="FF0000"/>
              </a:solidFill>
            </a:endParaRPr>
          </a:p>
          <a:p>
            <a:pPr marL="640080" lvl="1" indent="-237744" eaLnBrk="1" fontAlgn="auto" hangingPunct="1">
              <a:lnSpc>
                <a:spcPct val="80000"/>
              </a:lnSpc>
              <a:spcAft>
                <a:spcPts val="0"/>
              </a:spcAft>
              <a:buFont typeface="Wingdings" panose="05000000000000000000" pitchFamily="2" charset="2"/>
              <a:buNone/>
              <a:defRPr/>
            </a:pPr>
            <a:endParaRPr lang="en-GB" sz="1600" b="1" dirty="0">
              <a:solidFill>
                <a:srgbClr val="7030A0"/>
              </a:solidFill>
            </a:endParaRPr>
          </a:p>
          <a:p>
            <a:pPr marL="640080" lvl="1" indent="-237744" eaLnBrk="1" fontAlgn="auto" hangingPunct="1">
              <a:lnSpc>
                <a:spcPct val="80000"/>
              </a:lnSpc>
              <a:spcAft>
                <a:spcPts val="0"/>
              </a:spcAft>
              <a:buFont typeface="Wingdings" panose="05000000000000000000" pitchFamily="2" charset="2"/>
              <a:buNone/>
              <a:defRPr/>
            </a:pPr>
            <a:endParaRPr lang="en-GB" sz="1600" b="1" dirty="0">
              <a:solidFill>
                <a:srgbClr val="7030A0"/>
              </a:solidFill>
            </a:endParaRPr>
          </a:p>
          <a:p>
            <a:pPr marL="640080" lvl="1" indent="-237744" eaLnBrk="1" fontAlgn="auto" hangingPunct="1">
              <a:lnSpc>
                <a:spcPct val="80000"/>
              </a:lnSpc>
              <a:spcAft>
                <a:spcPts val="0"/>
              </a:spcAft>
              <a:buFont typeface="Wingdings" panose="05000000000000000000" pitchFamily="2" charset="2"/>
              <a:buNone/>
              <a:defRPr/>
            </a:pPr>
            <a:endParaRPr lang="en-GB" sz="1800" b="1" dirty="0">
              <a:solidFill>
                <a:srgbClr val="7030A0"/>
              </a:solidFill>
            </a:endParaRPr>
          </a:p>
          <a:p>
            <a:pPr marL="640080" lvl="1" indent="-237744" eaLnBrk="1" fontAlgn="auto" hangingPunct="1">
              <a:lnSpc>
                <a:spcPct val="80000"/>
              </a:lnSpc>
              <a:spcAft>
                <a:spcPts val="0"/>
              </a:spcAft>
              <a:buFont typeface="Wingdings" panose="05000000000000000000" pitchFamily="2" charset="2"/>
              <a:buNone/>
              <a:defRPr/>
            </a:pPr>
            <a:r>
              <a:rPr lang="en-GB" sz="1800" b="1" dirty="0">
                <a:solidFill>
                  <a:srgbClr val="7030A0"/>
                </a:solidFill>
              </a:rPr>
              <a:t>Representation inequalities  </a:t>
            </a:r>
            <a:endParaRPr lang="en-GB" sz="1800" b="1" dirty="0">
              <a:solidFill>
                <a:srgbClr val="FF0000"/>
              </a:solidFill>
            </a:endParaRPr>
          </a:p>
          <a:p>
            <a:pPr marL="640080" lvl="1" indent="-237744" eaLnBrk="1" fontAlgn="auto" hangingPunct="1">
              <a:lnSpc>
                <a:spcPct val="80000"/>
              </a:lnSpc>
              <a:spcAft>
                <a:spcPts val="0"/>
              </a:spcAft>
              <a:buFont typeface="Wingdings" panose="05000000000000000000" pitchFamily="2" charset="2"/>
              <a:buNone/>
              <a:defRPr/>
            </a:pPr>
            <a:endParaRPr lang="en-GB" sz="1600" b="1" dirty="0">
              <a:solidFill>
                <a:schemeClr val="accent5">
                  <a:lumMod val="50000"/>
                </a:schemeClr>
              </a:solidFill>
            </a:endParaRPr>
          </a:p>
          <a:p>
            <a:pPr marL="640080" lvl="1" indent="-237744" eaLnBrk="1" fontAlgn="auto" hangingPunct="1">
              <a:lnSpc>
                <a:spcPct val="80000"/>
              </a:lnSpc>
              <a:spcAft>
                <a:spcPts val="0"/>
              </a:spcAft>
              <a:buFont typeface="Wingdings" panose="05000000000000000000" pitchFamily="2" charset="2"/>
              <a:buNone/>
              <a:defRPr/>
            </a:pPr>
            <a:endParaRPr lang="en-GB" sz="1600" b="1" dirty="0">
              <a:solidFill>
                <a:schemeClr val="accent5">
                  <a:lumMod val="50000"/>
                </a:schemeClr>
              </a:solidFill>
            </a:endParaRPr>
          </a:p>
          <a:p>
            <a:pPr marL="640080" lvl="1" indent="-237744" eaLnBrk="1" fontAlgn="auto" hangingPunct="1">
              <a:lnSpc>
                <a:spcPct val="80000"/>
              </a:lnSpc>
              <a:spcAft>
                <a:spcPts val="0"/>
              </a:spcAft>
              <a:buFont typeface="Wingdings" panose="05000000000000000000" pitchFamily="2" charset="2"/>
              <a:buNone/>
              <a:defRPr/>
            </a:pPr>
            <a:endParaRPr lang="en-GB" sz="1600" b="1" dirty="0">
              <a:solidFill>
                <a:schemeClr val="accent5">
                  <a:lumMod val="50000"/>
                </a:schemeClr>
              </a:solidFill>
            </a:endParaRPr>
          </a:p>
          <a:p>
            <a:pPr marL="640080" lvl="1" indent="-237744" eaLnBrk="1" fontAlgn="auto" hangingPunct="1">
              <a:lnSpc>
                <a:spcPct val="80000"/>
              </a:lnSpc>
              <a:spcAft>
                <a:spcPts val="0"/>
              </a:spcAft>
              <a:buFont typeface="Wingdings" panose="05000000000000000000" pitchFamily="2" charset="2"/>
              <a:buNone/>
              <a:defRPr/>
            </a:pPr>
            <a:endParaRPr lang="en-GB" sz="1600" b="1" dirty="0">
              <a:solidFill>
                <a:schemeClr val="accent5">
                  <a:lumMod val="50000"/>
                </a:schemeClr>
              </a:solidFill>
            </a:endParaRPr>
          </a:p>
          <a:p>
            <a:pPr marL="640080" lvl="1" indent="-237744" eaLnBrk="1" fontAlgn="auto" hangingPunct="1">
              <a:lnSpc>
                <a:spcPct val="80000"/>
              </a:lnSpc>
              <a:spcAft>
                <a:spcPts val="0"/>
              </a:spcAft>
              <a:buFont typeface="Wingdings" panose="05000000000000000000" pitchFamily="2" charset="2"/>
              <a:buNone/>
              <a:defRPr/>
            </a:pPr>
            <a:endParaRPr lang="en-GB" sz="1600" b="1" dirty="0">
              <a:solidFill>
                <a:srgbClr val="FF0000"/>
              </a:solidFill>
            </a:endParaRPr>
          </a:p>
          <a:p>
            <a:pPr marL="640080" lvl="1" indent="-237744" eaLnBrk="1" fontAlgn="auto" hangingPunct="1">
              <a:lnSpc>
                <a:spcPct val="80000"/>
              </a:lnSpc>
              <a:spcAft>
                <a:spcPts val="0"/>
              </a:spcAft>
              <a:buFont typeface="Wingdings" panose="05000000000000000000" pitchFamily="2" charset="2"/>
              <a:buNone/>
              <a:defRPr/>
            </a:pPr>
            <a:endParaRPr lang="en-GB" sz="1600" b="1" dirty="0">
              <a:solidFill>
                <a:srgbClr val="FF0000"/>
              </a:solidFill>
            </a:endParaRPr>
          </a:p>
          <a:p>
            <a:pPr marL="640080" lvl="1" indent="-237744" eaLnBrk="1" fontAlgn="auto" hangingPunct="1">
              <a:lnSpc>
                <a:spcPct val="80000"/>
              </a:lnSpc>
              <a:spcAft>
                <a:spcPts val="0"/>
              </a:spcAft>
              <a:buFont typeface="Wingdings" panose="05000000000000000000" pitchFamily="2" charset="2"/>
              <a:buNone/>
              <a:defRPr/>
            </a:pPr>
            <a:r>
              <a:rPr lang="en-GB" sz="1600" b="1" dirty="0">
                <a:solidFill>
                  <a:srgbClr val="FF0000"/>
                </a:solidFill>
              </a:rPr>
              <a:t>Relational inequalities – love, care and solidarity </a:t>
            </a:r>
          </a:p>
        </p:txBody>
      </p:sp>
      <p:sp>
        <p:nvSpPr>
          <p:cNvPr id="97286" name="Slide Number Placeholder 6">
            <a:extLst>
              <a:ext uri="{FF2B5EF4-FFF2-40B4-BE49-F238E27FC236}">
                <a16:creationId xmlns:a16="http://schemas.microsoft.com/office/drawing/2014/main" id="{E0BE11AC-E17F-4CFE-8F0B-872C1FB46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 typeface="Wingdings" panose="05000000000000000000" pitchFamily="2" charset="2"/>
              <a:buNone/>
              <a:tabLst/>
              <a:defRPr/>
            </a:pPr>
            <a:fld id="{745D88FB-6C5A-42D3-9E3A-BDE25ACBE83D}" type="slidenum">
              <a:rPr kumimoji="0" lang="en-GB" altLang="en-US" sz="1200" b="0" i="0" u="none" strike="noStrike" kern="1200" cap="none" spc="0" normalizeH="0" baseline="0" noProof="0" smtClean="0">
                <a:ln>
                  <a:noFill/>
                </a:ln>
                <a:solidFill>
                  <a:srgbClr val="000000"/>
                </a:solidFill>
                <a:effectLst/>
                <a:uLnTx/>
                <a:uFillTx/>
                <a:latin typeface="Garamond" panose="02020404030301010803"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 typeface="Wingdings" panose="05000000000000000000" pitchFamily="2" charset="2"/>
                <a:buNone/>
                <a:tabLst/>
                <a:defRPr/>
              </a:pPr>
              <a:t>4</a:t>
            </a:fld>
            <a:endParaRPr kumimoji="0" lang="en-GB" altLang="en-US" sz="1200" b="0" i="0" u="none" strike="noStrike" kern="1200" cap="none" spc="0" normalizeH="0" baseline="0" noProof="0" dirty="0">
              <a:ln>
                <a:noFill/>
              </a:ln>
              <a:solidFill>
                <a:srgbClr val="000000"/>
              </a:solidFill>
              <a:effectLst/>
              <a:uLnTx/>
              <a:uFillTx/>
              <a:latin typeface="Garamond" panose="02020404030301010803" pitchFamily="18" charset="0"/>
              <a:ea typeface="+mn-ea"/>
              <a:cs typeface="Arial" panose="020B0604020202020204" pitchFamily="34" charset="0"/>
            </a:endParaRPr>
          </a:p>
        </p:txBody>
      </p:sp>
    </p:spTree>
    <p:extLst>
      <p:ext uri="{BB962C8B-B14F-4D97-AF65-F5344CB8AC3E}">
        <p14:creationId xmlns:p14="http://schemas.microsoft.com/office/powerpoint/2010/main" val="1824529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FDBADE34-05DD-4FFD-85AE-095F23670E18}"/>
              </a:ext>
            </a:extLst>
          </p:cNvPr>
          <p:cNvSpPr>
            <a:spLocks noGrp="1" noChangeArrowheads="1"/>
          </p:cNvSpPr>
          <p:nvPr>
            <p:ph type="title"/>
          </p:nvPr>
        </p:nvSpPr>
        <p:spPr>
          <a:xfrm>
            <a:off x="1523548" y="285346"/>
            <a:ext cx="10136640" cy="1127800"/>
          </a:xfrm>
        </p:spPr>
        <p:txBody>
          <a:bodyPr>
            <a:normAutofit/>
          </a:bodyPr>
          <a:lstStyle/>
          <a:p>
            <a:pPr eaLnBrk="1" fontAlgn="auto" hangingPunct="1">
              <a:spcAft>
                <a:spcPts val="0"/>
              </a:spcAft>
              <a:defRPr/>
            </a:pPr>
            <a:r>
              <a:rPr lang="en-IE" altLang="en-US" sz="2500" kern="1200" cap="small" dirty="0">
                <a:solidFill>
                  <a:srgbClr val="575F6D"/>
                </a:solidFill>
                <a:latin typeface="Calibri" panose="020F0502020204030204" pitchFamily="34" charset="0"/>
                <a:cs typeface="Calibri" panose="020F0502020204030204" pitchFamily="34" charset="0"/>
              </a:rPr>
              <a:t>The Intersectionality of injustice – generative sites of injustice vary across </a:t>
            </a:r>
            <a:r>
              <a:rPr lang="en-IE" altLang="en-US" sz="1400" kern="1200" cap="small" dirty="0">
                <a:solidFill>
                  <a:srgbClr val="575F6D"/>
                </a:solidFill>
                <a:latin typeface="Century Schoolbook"/>
              </a:rPr>
              <a:t>adapted from </a:t>
            </a:r>
            <a:r>
              <a:rPr lang="en-IE" altLang="en-US" sz="1400" i="1" kern="1200" cap="small" dirty="0">
                <a:solidFill>
                  <a:srgbClr val="575F6D"/>
                </a:solidFill>
                <a:latin typeface="Century Schoolbook"/>
              </a:rPr>
              <a:t>Equality: From Theory to Action (2004), </a:t>
            </a:r>
            <a:r>
              <a:rPr lang="en-IE" altLang="en-US" sz="1400" kern="1200" cap="small" dirty="0">
                <a:solidFill>
                  <a:srgbClr val="575F6D"/>
                </a:solidFill>
                <a:latin typeface="Century Schoolbook"/>
              </a:rPr>
              <a:t>Baker, Lynch et al</a:t>
            </a:r>
            <a:r>
              <a:rPr lang="en-IE" altLang="en-US" sz="1400" i="1" kern="1200" cap="small" dirty="0">
                <a:solidFill>
                  <a:srgbClr val="575F6D"/>
                </a:solidFill>
                <a:latin typeface="Century Schoolbook"/>
              </a:rPr>
              <a:t>. and </a:t>
            </a:r>
            <a:r>
              <a:rPr lang="en-IE" altLang="en-US" sz="1400" kern="1200" cap="small" dirty="0">
                <a:solidFill>
                  <a:srgbClr val="575F6D"/>
                </a:solidFill>
                <a:latin typeface="Century Schoolbook"/>
              </a:rPr>
              <a:t>Lynch et al (2009</a:t>
            </a:r>
            <a:r>
              <a:rPr lang="en-IE" altLang="en-US" sz="1400" i="1" kern="1200" cap="small" dirty="0">
                <a:solidFill>
                  <a:srgbClr val="575F6D"/>
                </a:solidFill>
                <a:latin typeface="Century Schoolbook"/>
              </a:rPr>
              <a:t>) Affective Equality: Love, Care and Injustice</a:t>
            </a:r>
            <a:endParaRPr lang="en-US" altLang="en-US" sz="1600" i="1" dirty="0"/>
          </a:p>
        </p:txBody>
      </p:sp>
      <p:sp>
        <p:nvSpPr>
          <p:cNvPr id="99331" name="Rectangle 3">
            <a:extLst>
              <a:ext uri="{FF2B5EF4-FFF2-40B4-BE49-F238E27FC236}">
                <a16:creationId xmlns:a16="http://schemas.microsoft.com/office/drawing/2014/main" id="{C557BD0C-8E64-48F8-9203-E8FECE9E6E16}"/>
              </a:ext>
            </a:extLst>
          </p:cNvPr>
          <p:cNvSpPr>
            <a:spLocks noGrp="1" noChangeArrowheads="1"/>
          </p:cNvSpPr>
          <p:nvPr>
            <p:ph sz="quarter" idx="1"/>
          </p:nvPr>
        </p:nvSpPr>
        <p:spPr/>
        <p:txBody>
          <a:bodyPr/>
          <a:lstStyle/>
          <a:p>
            <a:pPr eaLnBrk="1" hangingPunct="1"/>
            <a:endParaRPr lang="en-IE" altLang="en-US" dirty="0"/>
          </a:p>
          <a:p>
            <a:pPr eaLnBrk="1" hangingPunct="1"/>
            <a:endParaRPr lang="en-IE" altLang="en-US" dirty="0"/>
          </a:p>
          <a:p>
            <a:pPr eaLnBrk="1" hangingPunct="1"/>
            <a:endParaRPr lang="en-IE" altLang="en-US" dirty="0"/>
          </a:p>
          <a:p>
            <a:pPr eaLnBrk="1" hangingPunct="1"/>
            <a:endParaRPr lang="en-IE" altLang="en-US" dirty="0"/>
          </a:p>
          <a:p>
            <a:pPr eaLnBrk="1" hangingPunct="1"/>
            <a:endParaRPr lang="en-IE" altLang="en-US" dirty="0"/>
          </a:p>
          <a:p>
            <a:pPr eaLnBrk="1" hangingPunct="1"/>
            <a:endParaRPr lang="en-IE" altLang="en-US" dirty="0"/>
          </a:p>
          <a:p>
            <a:pPr eaLnBrk="1" hangingPunct="1"/>
            <a:endParaRPr lang="en-US" altLang="en-US" dirty="0"/>
          </a:p>
        </p:txBody>
      </p:sp>
      <p:sp>
        <p:nvSpPr>
          <p:cNvPr id="99333" name="Slide Number Placeholder 5">
            <a:extLst>
              <a:ext uri="{FF2B5EF4-FFF2-40B4-BE49-F238E27FC236}">
                <a16:creationId xmlns:a16="http://schemas.microsoft.com/office/drawing/2014/main" id="{895CE853-FE7A-4404-A82E-97D5DFB7278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C61D4EB-3DCA-4695-B21F-F88AA10EA1F9}" type="slidenum">
              <a:rPr kumimoji="0" lang="en-GB" altLang="en-US" sz="1400" b="0" i="0" u="none" strike="noStrike" kern="1200" cap="none" spc="0" normalizeH="0" baseline="0" noProof="0">
                <a:ln>
                  <a:noFill/>
                </a:ln>
                <a:solidFill>
                  <a:srgbClr val="FFFFFF"/>
                </a:solidFill>
                <a:effectLst/>
                <a:uLnTx/>
                <a:uFillTx/>
                <a:latin typeface="Franklin Gothic Book" panose="020B05030201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GB" altLang="en-US" sz="1400" b="0" i="0" u="none" strike="noStrike" kern="1200" cap="none" spc="0" normalizeH="0" baseline="0" noProof="0" dirty="0">
              <a:ln>
                <a:noFill/>
              </a:ln>
              <a:solidFill>
                <a:srgbClr val="FFFFFF"/>
              </a:solidFill>
              <a:effectLst/>
              <a:uLnTx/>
              <a:uFillTx/>
              <a:latin typeface="Franklin Gothic Book" panose="020B0503020102020204" pitchFamily="34" charset="0"/>
              <a:ea typeface="+mn-ea"/>
              <a:cs typeface="Arial" panose="020B0604020202020204" pitchFamily="34" charset="0"/>
            </a:endParaRPr>
          </a:p>
        </p:txBody>
      </p:sp>
      <p:sp>
        <p:nvSpPr>
          <p:cNvPr id="99334" name="Rectangle 170">
            <a:extLst>
              <a:ext uri="{FF2B5EF4-FFF2-40B4-BE49-F238E27FC236}">
                <a16:creationId xmlns:a16="http://schemas.microsoft.com/office/drawing/2014/main" id="{21BC496A-3C2B-40A3-BF7E-06227E99C6BC}"/>
              </a:ext>
            </a:extLst>
          </p:cNvPr>
          <p:cNvSpPr>
            <a:spLocks noChangeArrowheads="1"/>
          </p:cNvSpPr>
          <p:nvPr/>
        </p:nvSpPr>
        <p:spPr bwMode="auto">
          <a:xfrm>
            <a:off x="1524000" y="-18415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graphicFrame>
        <p:nvGraphicFramePr>
          <p:cNvPr id="49544" name="Group 392">
            <a:extLst>
              <a:ext uri="{FF2B5EF4-FFF2-40B4-BE49-F238E27FC236}">
                <a16:creationId xmlns:a16="http://schemas.microsoft.com/office/drawing/2014/main" id="{33BFFABA-221F-4CDB-A9C8-DDE3EFE27551}"/>
              </a:ext>
            </a:extLst>
          </p:cNvPr>
          <p:cNvGraphicFramePr>
            <a:graphicFrameLocks noGrp="1"/>
          </p:cNvGraphicFramePr>
          <p:nvPr>
            <p:extLst>
              <p:ext uri="{D42A27DB-BD31-4B8C-83A1-F6EECF244321}">
                <p14:modId xmlns:p14="http://schemas.microsoft.com/office/powerpoint/2010/main" val="3876912487"/>
              </p:ext>
            </p:extLst>
          </p:nvPr>
        </p:nvGraphicFramePr>
        <p:xfrm>
          <a:off x="687386" y="1228299"/>
          <a:ext cx="10817225" cy="5636077"/>
        </p:xfrm>
        <a:graphic>
          <a:graphicData uri="http://schemas.openxmlformats.org/drawingml/2006/table">
            <a:tbl>
              <a:tblPr/>
              <a:tblGrid>
                <a:gridCol w="1531339">
                  <a:extLst>
                    <a:ext uri="{9D8B030D-6E8A-4147-A177-3AD203B41FA5}">
                      <a16:colId xmlns:a16="http://schemas.microsoft.com/office/drawing/2014/main" val="20000"/>
                    </a:ext>
                  </a:extLst>
                </a:gridCol>
                <a:gridCol w="1937414">
                  <a:extLst>
                    <a:ext uri="{9D8B030D-6E8A-4147-A177-3AD203B41FA5}">
                      <a16:colId xmlns:a16="http://schemas.microsoft.com/office/drawing/2014/main" val="20001"/>
                    </a:ext>
                  </a:extLst>
                </a:gridCol>
                <a:gridCol w="2750771">
                  <a:extLst>
                    <a:ext uri="{9D8B030D-6E8A-4147-A177-3AD203B41FA5}">
                      <a16:colId xmlns:a16="http://schemas.microsoft.com/office/drawing/2014/main" val="20002"/>
                    </a:ext>
                  </a:extLst>
                </a:gridCol>
                <a:gridCol w="2046021">
                  <a:extLst>
                    <a:ext uri="{9D8B030D-6E8A-4147-A177-3AD203B41FA5}">
                      <a16:colId xmlns:a16="http://schemas.microsoft.com/office/drawing/2014/main" val="20003"/>
                    </a:ext>
                  </a:extLst>
                </a:gridCol>
                <a:gridCol w="2551680">
                  <a:extLst>
                    <a:ext uri="{9D8B030D-6E8A-4147-A177-3AD203B41FA5}">
                      <a16:colId xmlns:a16="http://schemas.microsoft.com/office/drawing/2014/main" val="20004"/>
                    </a:ext>
                  </a:extLst>
                </a:gridCol>
              </a:tblGrid>
              <a:tr h="1433014">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IE" sz="2000" b="0" i="1" u="none" strike="noStrike" cap="none" normalizeH="0" baseline="0" dirty="0">
                          <a:ln>
                            <a:noFill/>
                          </a:ln>
                          <a:solidFill>
                            <a:schemeClr val="tx1"/>
                          </a:solidFill>
                          <a:effectLst/>
                          <a:latin typeface="Arial" charset="0"/>
                        </a:rPr>
                        <a:t>Systems</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IE" sz="2000" b="0" i="0" u="none" strike="noStrike" cap="none" normalizeH="0" baseline="0" dirty="0">
                          <a:ln>
                            <a:noFill/>
                          </a:ln>
                          <a:solidFill>
                            <a:schemeClr val="tx1"/>
                          </a:solidFill>
                          <a:effectLst/>
                          <a:latin typeface="Arial" charset="0"/>
                        </a:rPr>
                        <a:t>of In/equality </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IE" sz="2000" b="0" i="0" u="none" strike="noStrike" cap="none" normalizeH="0" baseline="0" dirty="0">
                        <a:ln>
                          <a:noFill/>
                        </a:ln>
                        <a:solidFill>
                          <a:srgbClr val="002060"/>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IE" sz="1600" b="0" i="0" u="none" strike="noStrike" cap="none" normalizeH="0" baseline="0" dirty="0">
                        <a:ln>
                          <a:noFill/>
                        </a:ln>
                        <a:solidFill>
                          <a:srgbClr val="FF0000"/>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IE" sz="1600" b="1" i="0" u="none" strike="noStrike" cap="none" normalizeH="0" baseline="0" dirty="0">
                          <a:ln>
                            <a:noFill/>
                          </a:ln>
                          <a:solidFill>
                            <a:schemeClr val="tx1">
                              <a:lumMod val="95000"/>
                              <a:lumOff val="5000"/>
                            </a:schemeClr>
                          </a:solidFill>
                          <a:effectLst/>
                          <a:latin typeface="Arial" charset="0"/>
                        </a:rPr>
                        <a:t>Re/distribution</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IE" sz="1400" b="1" i="0" u="none" strike="noStrike" cap="none" normalizeH="0" baseline="0" dirty="0">
                          <a:ln>
                            <a:noFill/>
                          </a:ln>
                          <a:solidFill>
                            <a:schemeClr val="tx1">
                              <a:lumMod val="95000"/>
                              <a:lumOff val="5000"/>
                            </a:schemeClr>
                          </a:solidFill>
                          <a:effectLst/>
                          <a:latin typeface="Arial" charset="0"/>
                        </a:rPr>
                        <a:t>(Resources)</a:t>
                      </a: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IE" sz="2000" b="0" i="1" u="sng" strike="noStrike" cap="none" normalizeH="0" baseline="0" dirty="0">
                          <a:ln>
                            <a:noFill/>
                          </a:ln>
                          <a:solidFill>
                            <a:schemeClr val="tx1"/>
                          </a:solidFill>
                          <a:effectLst/>
                          <a:latin typeface="Arial" charset="0"/>
                        </a:rPr>
                        <a:t>Dimensions of</a:t>
                      </a:r>
                      <a:r>
                        <a:rPr kumimoji="0" lang="en-IE" sz="2000" b="0" i="1" u="none" strike="noStrike" cap="none" normalizeH="0" baseline="0" dirty="0">
                          <a:ln>
                            <a:noFill/>
                          </a:ln>
                          <a:solidFill>
                            <a:schemeClr val="tx1"/>
                          </a:solidFill>
                          <a:effectLst/>
                          <a:latin typeface="Arial" charset="0"/>
                        </a:rPr>
                        <a:t> </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IE" sz="1600" b="0" i="0" u="none" strike="noStrike" cap="none" normalizeH="0" baseline="0" dirty="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IE" sz="1600" b="0" i="0" u="none" strike="noStrike" cap="none" normalizeH="0" baseline="0" dirty="0">
                          <a:ln>
                            <a:noFill/>
                          </a:ln>
                          <a:solidFill>
                            <a:srgbClr val="00B050"/>
                          </a:solidFill>
                          <a:effectLst/>
                          <a:latin typeface="Arial" charset="0"/>
                        </a:rPr>
                        <a:t>Respect/ Recognition</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GB" sz="1400" b="0" i="0" u="none" strike="noStrike" cap="none" normalizeH="0" baseline="0" dirty="0">
                          <a:ln>
                            <a:noFill/>
                          </a:ln>
                          <a:solidFill>
                            <a:srgbClr val="00B050"/>
                          </a:solidFill>
                          <a:effectLst/>
                          <a:latin typeface="Arial" charset="0"/>
                        </a:rPr>
                        <a:t>(identities/difference)</a:t>
                      </a:r>
                      <a:endParaRPr kumimoji="0" lang="en-US" sz="1400" b="0" i="0" u="none" strike="noStrike" cap="none" normalizeH="0" baseline="0" dirty="0">
                        <a:ln>
                          <a:noFill/>
                        </a:ln>
                        <a:solidFill>
                          <a:srgbClr val="00B050"/>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IE" sz="2000" b="0" i="1" u="sng" strike="noStrike" cap="none" normalizeH="0" baseline="0" dirty="0">
                          <a:ln>
                            <a:noFill/>
                          </a:ln>
                          <a:solidFill>
                            <a:schemeClr val="tx1"/>
                          </a:solidFill>
                          <a:effectLst/>
                          <a:latin typeface="Arial" charset="0"/>
                        </a:rPr>
                        <a:t>In/equality</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IE" sz="1600" b="0" i="0" u="none" strike="noStrike" cap="none" normalizeH="0" baseline="0" dirty="0">
                        <a:ln>
                          <a:noFill/>
                        </a:ln>
                        <a:solidFill>
                          <a:srgbClr val="00B0F0"/>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IE" sz="1600" b="0" i="0" u="none" strike="noStrike" cap="none" normalizeH="0" baseline="0" dirty="0">
                          <a:ln>
                            <a:noFill/>
                          </a:ln>
                          <a:solidFill>
                            <a:srgbClr val="00B0F0"/>
                          </a:solidFill>
                          <a:effectLst/>
                          <a:latin typeface="Arial" charset="0"/>
                        </a:rPr>
                        <a:t>Representation</a:t>
                      </a:r>
                      <a:endParaRPr kumimoji="0" lang="en-IE" sz="2000" b="0" i="0" u="none" strike="noStrike" cap="none" normalizeH="0" baseline="0" dirty="0">
                        <a:ln>
                          <a:noFill/>
                        </a:ln>
                        <a:solidFill>
                          <a:srgbClr val="00B0F0"/>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IE" sz="1400" b="0" i="0" u="none" strike="noStrike" cap="none" normalizeH="0" baseline="0" dirty="0">
                          <a:ln>
                            <a:noFill/>
                          </a:ln>
                          <a:solidFill>
                            <a:srgbClr val="00B0F0"/>
                          </a:solidFill>
                          <a:effectLst/>
                          <a:latin typeface="Arial" charset="0"/>
                        </a:rPr>
                        <a:t>(parity in power and participation)</a:t>
                      </a:r>
                      <a:endParaRPr kumimoji="0" lang="en-US" sz="1400" b="0" i="0" u="none" strike="noStrike" cap="none" normalizeH="0" baseline="0" dirty="0">
                        <a:ln>
                          <a:noFill/>
                        </a:ln>
                        <a:solidFill>
                          <a:srgbClr val="00B0F0"/>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IE" sz="1600" b="1" i="0" u="none" strike="noStrike" cap="none" normalizeH="0" baseline="0" dirty="0">
                          <a:ln>
                            <a:noFill/>
                          </a:ln>
                          <a:solidFill>
                            <a:srgbClr val="FF0000"/>
                          </a:solidFill>
                          <a:effectLst/>
                          <a:latin typeface="Arial" charset="0"/>
                        </a:rPr>
                        <a:t>Relational Justice</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IE" sz="1400" b="1" i="0" u="none" strike="noStrike" cap="none" normalizeH="0" baseline="0" dirty="0">
                          <a:ln>
                            <a:noFill/>
                          </a:ln>
                          <a:solidFill>
                            <a:srgbClr val="FF0000"/>
                          </a:solidFill>
                          <a:effectLst/>
                          <a:latin typeface="Arial" charset="0"/>
                        </a:rPr>
                        <a:t>Affective equality </a:t>
                      </a:r>
                      <a:r>
                        <a:rPr kumimoji="0" lang="en-IE" sz="1400" b="1" i="0" u="none" strike="noStrike" cap="none" normalizeH="0" baseline="0" dirty="0">
                          <a:ln>
                            <a:noFill/>
                          </a:ln>
                          <a:solidFill>
                            <a:srgbClr val="FF0000"/>
                          </a:solidFill>
                          <a:effectLst/>
                          <a:highlight>
                            <a:srgbClr val="00FF00"/>
                          </a:highlight>
                          <a:latin typeface="Arial" charset="0"/>
                        </a:rPr>
                        <a:t>= 1. equality in the doing </a:t>
                      </a:r>
                      <a:r>
                        <a:rPr kumimoji="0" lang="en-IE" sz="1400" b="1" i="0" u="none" strike="noStrike" cap="none" normalizeH="0" baseline="0" dirty="0">
                          <a:ln>
                            <a:noFill/>
                          </a:ln>
                          <a:solidFill>
                            <a:srgbClr val="FF0000"/>
                          </a:solidFill>
                          <a:effectLst/>
                          <a:highlight>
                            <a:srgbClr val="FFFF00"/>
                          </a:highlight>
                          <a:latin typeface="Arial" charset="0"/>
                        </a:rPr>
                        <a:t>&amp; 2 receiving of Love, Care and Solidarity</a:t>
                      </a:r>
                      <a:endParaRPr kumimoji="0" lang="en-US" sz="1400" b="1" i="0" u="none" strike="noStrike" cap="none" normalizeH="0" baseline="0" dirty="0">
                        <a:ln>
                          <a:noFill/>
                        </a:ln>
                        <a:solidFill>
                          <a:srgbClr val="FF0000"/>
                        </a:solidFill>
                        <a:effectLst/>
                        <a:highlight>
                          <a:srgbClr val="FFFF00"/>
                        </a:highligh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77746">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IE" sz="2000" b="1" i="0" u="none" strike="noStrike" cap="none" normalizeH="0" baseline="0" dirty="0">
                          <a:ln>
                            <a:noFill/>
                          </a:ln>
                          <a:solidFill>
                            <a:srgbClr val="002060"/>
                          </a:solidFill>
                          <a:effectLst/>
                          <a:latin typeface="Arial" charset="0"/>
                        </a:rPr>
                        <a:t>Economic</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IE" sz="2000" b="1" i="0" u="none" strike="noStrike" cap="none" normalizeH="0" baseline="0" dirty="0">
                          <a:ln>
                            <a:noFill/>
                          </a:ln>
                          <a:solidFill>
                            <a:srgbClr val="002060"/>
                          </a:solidFill>
                          <a:effectLst/>
                          <a:latin typeface="Arial" charset="0"/>
                        </a:rPr>
                        <a:t>System </a:t>
                      </a:r>
                      <a:endParaRPr kumimoji="0" lang="en-US" sz="2000" b="1" i="0" u="none" strike="noStrike" cap="none" normalizeH="0" baseline="0" dirty="0">
                        <a:ln>
                          <a:noFill/>
                        </a:ln>
                        <a:solidFill>
                          <a:srgbClr val="002060"/>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IE" sz="2000" b="1" i="0" u="none" strike="noStrike" cap="none" normalizeH="0" baseline="0" dirty="0">
                          <a:ln>
                            <a:noFill/>
                          </a:ln>
                          <a:solidFill>
                            <a:srgbClr val="002060"/>
                          </a:solidFill>
                          <a:effectLst/>
                          <a:latin typeface="Arial" charset="0"/>
                        </a:rPr>
                        <a:t>Xx </a:t>
                      </a:r>
                      <a:r>
                        <a:rPr kumimoji="0" lang="en-IE" sz="1600" b="1" i="0" u="none" strike="noStrike" cap="none" normalizeH="0" baseline="0" dirty="0">
                          <a:ln>
                            <a:noFill/>
                          </a:ln>
                          <a:solidFill>
                            <a:srgbClr val="002060"/>
                          </a:solidFill>
                          <a:effectLst/>
                          <a:latin typeface="Arial" charset="0"/>
                        </a:rPr>
                        <a:t>Social Class (working class, poor)</a:t>
                      </a:r>
                      <a:endParaRPr kumimoji="0" lang="en-US" sz="1600" b="1" i="0" u="none" strike="noStrike" cap="none" normalizeH="0" baseline="0" dirty="0">
                        <a:ln>
                          <a:noFill/>
                        </a:ln>
                        <a:solidFill>
                          <a:srgbClr val="002060"/>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IE" sz="2000" b="0" i="0" u="none" strike="noStrike" cap="none" normalizeH="0" baseline="0" dirty="0">
                          <a:ln>
                            <a:noFill/>
                          </a:ln>
                          <a:solidFill>
                            <a:schemeClr val="tx1"/>
                          </a:solidFill>
                          <a:effectLst/>
                          <a:latin typeface="Arial" charset="0"/>
                        </a:rPr>
                        <a:t>x</a:t>
                      </a:r>
                      <a:endParaRPr kumimoji="0" lang="en-US" sz="2000" b="0" i="0" u="none" strike="noStrike" cap="none" normalizeH="0" baseline="0" dirty="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IE" sz="2000" b="0" i="0" u="none" strike="noStrike" cap="none" normalizeH="0" baseline="0" dirty="0">
                          <a:ln>
                            <a:noFill/>
                          </a:ln>
                          <a:solidFill>
                            <a:schemeClr val="tx1"/>
                          </a:solidFill>
                          <a:effectLst/>
                          <a:latin typeface="Arial" charset="0"/>
                        </a:rPr>
                        <a:t>x</a:t>
                      </a:r>
                      <a:endParaRPr kumimoji="0" lang="en-US" sz="2000" b="0" i="0" u="none" strike="noStrike" cap="none" normalizeH="0" baseline="0" dirty="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IE" sz="2000" b="0" i="0" u="none" strike="noStrike" cap="none" normalizeH="0" baseline="0" dirty="0">
                          <a:ln>
                            <a:noFill/>
                          </a:ln>
                          <a:solidFill>
                            <a:schemeClr val="tx1"/>
                          </a:solidFill>
                          <a:effectLst/>
                          <a:latin typeface="Arial" charset="0"/>
                        </a:rPr>
                        <a:t>x</a:t>
                      </a:r>
                      <a:endParaRPr kumimoji="0" lang="en-US" sz="2000" b="0" i="0" u="none" strike="noStrike" cap="none" normalizeH="0" baseline="0" dirty="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5972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IE" sz="2000" b="0" i="0" u="none" strike="noStrike" cap="none" normalizeH="0" baseline="0" dirty="0">
                          <a:ln>
                            <a:noFill/>
                          </a:ln>
                          <a:solidFill>
                            <a:srgbClr val="00B0F0"/>
                          </a:solidFill>
                          <a:effectLst/>
                          <a:latin typeface="Arial" charset="0"/>
                        </a:rPr>
                        <a:t>Political System</a:t>
                      </a:r>
                      <a:endParaRPr kumimoji="0" lang="en-US" sz="2000" b="0" i="0" u="none" strike="noStrike" cap="none" normalizeH="0" baseline="0" dirty="0">
                        <a:ln>
                          <a:noFill/>
                        </a:ln>
                        <a:solidFill>
                          <a:srgbClr val="00B0F0"/>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IE" sz="2000" b="0" i="0" u="none" strike="noStrike" cap="none" normalizeH="0" baseline="0" dirty="0">
                          <a:ln>
                            <a:noFill/>
                          </a:ln>
                          <a:solidFill>
                            <a:schemeClr val="tx1"/>
                          </a:solidFill>
                          <a:effectLst/>
                          <a:latin typeface="Arial" charset="0"/>
                        </a:rPr>
                        <a:t>x</a:t>
                      </a:r>
                      <a:endParaRPr kumimoji="0" lang="en-US" sz="2000" b="0" i="0" u="none" strike="noStrike" cap="none" normalizeH="0" baseline="0" dirty="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IE" sz="2000" b="0" i="0" u="none" strike="noStrike" cap="none" normalizeH="0" baseline="0" dirty="0">
                          <a:ln>
                            <a:noFill/>
                          </a:ln>
                          <a:solidFill>
                            <a:schemeClr val="tx1"/>
                          </a:solidFill>
                          <a:effectLst/>
                          <a:latin typeface="Arial" charset="0"/>
                        </a:rPr>
                        <a:t>x</a:t>
                      </a:r>
                      <a:endParaRPr kumimoji="0" lang="en-US" sz="2000" b="0" i="0" u="none" strike="noStrike" cap="none" normalizeH="0" baseline="0" dirty="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IE" sz="1600" b="0" i="0" u="none" strike="noStrike" cap="none" normalizeH="0" baseline="0" dirty="0">
                          <a:ln>
                            <a:noFill/>
                          </a:ln>
                          <a:solidFill>
                            <a:srgbClr val="00B0F0"/>
                          </a:solidFill>
                          <a:effectLst/>
                          <a:latin typeface="Arial" charset="0"/>
                        </a:rPr>
                        <a:t>Xx Children/</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IE" sz="1600" b="0" i="0" u="none" strike="noStrike" cap="none" normalizeH="0" baseline="0" dirty="0">
                          <a:ln>
                            <a:noFill/>
                          </a:ln>
                          <a:solidFill>
                            <a:srgbClr val="00B0F0"/>
                          </a:solidFill>
                          <a:effectLst/>
                          <a:latin typeface="Arial" charset="0"/>
                        </a:rPr>
                        <a:t>Intellectually disabled/Very ill</a:t>
                      </a:r>
                      <a:endParaRPr kumimoji="0" lang="en-US" sz="1600" b="0" i="0" u="none" strike="noStrike" cap="none" normalizeH="0" baseline="0" dirty="0">
                        <a:ln>
                          <a:noFill/>
                        </a:ln>
                        <a:solidFill>
                          <a:srgbClr val="00B0F0"/>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IE" sz="2000" b="0" i="0" u="none" strike="noStrike" cap="none" normalizeH="0" baseline="0" dirty="0">
                          <a:ln>
                            <a:noFill/>
                          </a:ln>
                          <a:solidFill>
                            <a:schemeClr val="tx1"/>
                          </a:solidFill>
                          <a:effectLst/>
                          <a:latin typeface="Arial" charset="0"/>
                        </a:rPr>
                        <a:t>x</a:t>
                      </a:r>
                      <a:endParaRPr kumimoji="0" lang="en-US" sz="2000" b="0" i="0" u="none" strike="noStrike" cap="none" normalizeH="0" baseline="0" dirty="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48374">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IE" sz="2000" b="0" i="0" u="none" strike="noStrike" cap="none" normalizeH="0" baseline="0" dirty="0">
                          <a:ln>
                            <a:noFill/>
                          </a:ln>
                          <a:solidFill>
                            <a:srgbClr val="00B050"/>
                          </a:solidFill>
                          <a:effectLst/>
                          <a:latin typeface="Arial" charset="0"/>
                        </a:rPr>
                        <a:t>Cultural System</a:t>
                      </a:r>
                      <a:endParaRPr kumimoji="0" lang="en-US" sz="2000" b="0" i="0" u="none" strike="noStrike" cap="none" normalizeH="0" baseline="0" dirty="0">
                        <a:ln>
                          <a:noFill/>
                        </a:ln>
                        <a:solidFill>
                          <a:srgbClr val="00B050"/>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IE" sz="2000" b="0" i="0" u="none" strike="noStrike" cap="none" normalizeH="0" baseline="0" dirty="0">
                          <a:ln>
                            <a:noFill/>
                          </a:ln>
                          <a:solidFill>
                            <a:schemeClr val="tx1"/>
                          </a:solidFill>
                          <a:effectLst/>
                          <a:latin typeface="Arial" charset="0"/>
                        </a:rPr>
                        <a:t>x</a:t>
                      </a:r>
                      <a:endParaRPr kumimoji="0" lang="en-US" sz="2000" b="0" i="0" u="none" strike="noStrike" cap="none" normalizeH="0" baseline="0" dirty="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IE" sz="2000" b="0" i="0" u="none" strike="noStrike" cap="none" normalizeH="0" baseline="0" dirty="0">
                          <a:ln>
                            <a:noFill/>
                          </a:ln>
                          <a:solidFill>
                            <a:srgbClr val="00B050"/>
                          </a:solidFill>
                          <a:effectLst/>
                          <a:latin typeface="Arial" charset="0"/>
                        </a:rPr>
                        <a:t>Xx </a:t>
                      </a:r>
                      <a:r>
                        <a:rPr kumimoji="0" lang="en-IE" sz="1600" b="0" i="0" u="none" strike="noStrike" cap="none" normalizeH="0" baseline="0" dirty="0">
                          <a:ln>
                            <a:noFill/>
                          </a:ln>
                          <a:solidFill>
                            <a:srgbClr val="00B050"/>
                          </a:solidFill>
                          <a:effectLst/>
                          <a:latin typeface="Arial" charset="0"/>
                        </a:rPr>
                        <a:t>Deaf (Sign  users)/ Ethnic minorities; Women, Black, LGBTI, Older people</a:t>
                      </a: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IE" sz="2000" b="0" i="0" u="none" strike="noStrike" cap="none" normalizeH="0" baseline="0" dirty="0">
                          <a:ln>
                            <a:noFill/>
                          </a:ln>
                          <a:solidFill>
                            <a:schemeClr val="tx1"/>
                          </a:solidFill>
                          <a:effectLst/>
                          <a:latin typeface="Arial" charset="0"/>
                        </a:rPr>
                        <a:t>x</a:t>
                      </a:r>
                      <a:endParaRPr kumimoji="0" lang="en-US" sz="2000" b="0" i="0" u="none" strike="noStrike" cap="none" normalizeH="0" baseline="0" dirty="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IE" sz="2000" b="0" i="0" u="none" strike="noStrike" cap="none" normalizeH="0" baseline="0" dirty="0">
                          <a:ln>
                            <a:noFill/>
                          </a:ln>
                          <a:solidFill>
                            <a:schemeClr val="tx1"/>
                          </a:solidFill>
                          <a:effectLst/>
                          <a:latin typeface="Arial" charset="0"/>
                        </a:rPr>
                        <a:t>x</a:t>
                      </a:r>
                      <a:endParaRPr kumimoji="0" lang="en-US" sz="2000" b="0" i="0" u="none" strike="noStrike" cap="none" normalizeH="0" baseline="0" dirty="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454261">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IE" sz="2000" b="1" i="0" u="none" strike="noStrike" cap="none" normalizeH="0" baseline="0" dirty="0">
                          <a:ln>
                            <a:noFill/>
                          </a:ln>
                          <a:solidFill>
                            <a:srgbClr val="FF0000"/>
                          </a:solidFill>
                          <a:effectLst/>
                          <a:latin typeface="Arial" charset="0"/>
                        </a:rPr>
                        <a:t>Affective System</a:t>
                      </a:r>
                      <a:endParaRPr kumimoji="0" lang="en-US" sz="2000" b="1" i="0" u="none" strike="noStrike" cap="none" normalizeH="0" baseline="0" dirty="0">
                        <a:ln>
                          <a:noFill/>
                        </a:ln>
                        <a:solidFill>
                          <a:srgbClr val="FF0000"/>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IE" sz="2000" b="0" i="0" u="none" strike="noStrike" cap="none" normalizeH="0" baseline="0" dirty="0">
                          <a:ln>
                            <a:noFill/>
                          </a:ln>
                          <a:solidFill>
                            <a:schemeClr val="tx1"/>
                          </a:solidFill>
                          <a:effectLst/>
                          <a:latin typeface="Arial" charset="0"/>
                        </a:rPr>
                        <a:t>x</a:t>
                      </a:r>
                      <a:endParaRPr kumimoji="0" lang="en-US" sz="2000" b="0" i="0" u="none" strike="noStrike" cap="none" normalizeH="0" baseline="0" dirty="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endParaRPr lang="en-IE" sz="1800" dirty="0"/>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IE" sz="2000" b="0" i="0" u="none" strike="noStrike" cap="none" normalizeH="0" baseline="0" dirty="0">
                          <a:ln>
                            <a:noFill/>
                          </a:ln>
                          <a:solidFill>
                            <a:schemeClr val="tx1"/>
                          </a:solidFill>
                          <a:effectLst/>
                          <a:latin typeface="Arial" charset="0"/>
                        </a:rPr>
                        <a:t>x</a:t>
                      </a:r>
                      <a:endParaRPr kumimoji="0" lang="en-US" sz="2000" b="0" i="0" u="none" strike="noStrike" cap="none" normalizeH="0" baseline="0" dirty="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IE" sz="1800" b="1" i="0" u="none" strike="noStrike" cap="none" normalizeH="0" baseline="0" dirty="0">
                          <a:ln>
                            <a:noFill/>
                          </a:ln>
                          <a:solidFill>
                            <a:srgbClr val="FF0000"/>
                          </a:solidFill>
                          <a:effectLst/>
                          <a:latin typeface="Arial" charset="0"/>
                        </a:rPr>
                        <a:t>Xx 1</a:t>
                      </a:r>
                      <a:r>
                        <a:rPr kumimoji="0" lang="en-IE" sz="1800" b="1" i="0" u="none" strike="noStrike" cap="none" normalizeH="0" baseline="0" dirty="0">
                          <a:ln>
                            <a:noFill/>
                          </a:ln>
                          <a:solidFill>
                            <a:srgbClr val="FF0000"/>
                          </a:solidFill>
                          <a:effectLst/>
                          <a:highlight>
                            <a:srgbClr val="00FF00"/>
                          </a:highlight>
                          <a:latin typeface="Arial" charset="0"/>
                        </a:rPr>
                        <a:t>. </a:t>
                      </a:r>
                      <a:r>
                        <a:rPr kumimoji="0" lang="en-IE" sz="1600" b="1" i="0" u="none" strike="noStrike" cap="none" normalizeH="0" baseline="0" dirty="0">
                          <a:ln>
                            <a:noFill/>
                          </a:ln>
                          <a:solidFill>
                            <a:srgbClr val="FF0000"/>
                          </a:solidFill>
                          <a:effectLst/>
                          <a:highlight>
                            <a:srgbClr val="00FF00"/>
                          </a:highlight>
                          <a:latin typeface="Arial" charset="0"/>
                        </a:rPr>
                        <a:t>Women, girls, carers</a:t>
                      </a:r>
                      <a:r>
                        <a:rPr kumimoji="0" lang="en-IE" sz="1600" b="1" i="0" u="none" strike="noStrike" cap="none" normalizeH="0" baseline="0" dirty="0">
                          <a:ln>
                            <a:noFill/>
                          </a:ln>
                          <a:solidFill>
                            <a:srgbClr val="FF0000"/>
                          </a:solidFill>
                          <a:effectLst/>
                          <a:latin typeface="Arial" charset="0"/>
                        </a:rPr>
                        <a:t> 2. </a:t>
                      </a:r>
                      <a:r>
                        <a:rPr kumimoji="0" lang="en-IE" sz="1600" b="1" i="0" u="none" strike="noStrike" cap="none" normalizeH="0" baseline="0" dirty="0">
                          <a:ln>
                            <a:noFill/>
                          </a:ln>
                          <a:solidFill>
                            <a:srgbClr val="FF0000"/>
                          </a:solidFill>
                          <a:effectLst/>
                          <a:highlight>
                            <a:srgbClr val="FFFF00"/>
                          </a:highlight>
                          <a:latin typeface="Arial" charset="0"/>
                        </a:rPr>
                        <a:t>Incarcerated,</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IE" sz="1600" b="1" i="0" u="none" strike="noStrike" cap="none" normalizeH="0" baseline="0" dirty="0">
                          <a:ln>
                            <a:noFill/>
                          </a:ln>
                          <a:solidFill>
                            <a:srgbClr val="FF0000"/>
                          </a:solidFill>
                          <a:effectLst/>
                          <a:highlight>
                            <a:srgbClr val="FFFF00"/>
                          </a:highlight>
                          <a:latin typeface="Arial" charset="0"/>
                        </a:rPr>
                        <a:t>Refugees/</a:t>
                      </a:r>
                      <a:r>
                        <a:rPr kumimoji="0" lang="en-IE" sz="1600" b="1" i="0" u="none" strike="noStrike" cap="none" normalizeH="0" baseline="0" dirty="0">
                          <a:ln>
                            <a:noFill/>
                          </a:ln>
                          <a:solidFill>
                            <a:srgbClr val="FF0000"/>
                          </a:solidFill>
                          <a:effectLst/>
                          <a:latin typeface="Arial" charset="0"/>
                        </a:rPr>
                        <a:t> </a:t>
                      </a:r>
                      <a:r>
                        <a:rPr kumimoji="0" lang="en-IE" sz="1600" b="1" i="0" u="none" strike="noStrike" cap="none" normalizeH="0" baseline="0" dirty="0">
                          <a:ln>
                            <a:noFill/>
                          </a:ln>
                          <a:solidFill>
                            <a:schemeClr val="tx1"/>
                          </a:solidFill>
                          <a:effectLst/>
                          <a:highlight>
                            <a:srgbClr val="00FFFF"/>
                          </a:highlight>
                          <a:latin typeface="Arial" charset="0"/>
                        </a:rPr>
                        <a:t>non-human animals</a:t>
                      </a:r>
                      <a:endParaRPr kumimoji="0" lang="en-US" sz="1600" b="1" i="0" u="none" strike="noStrike" cap="none" normalizeH="0" baseline="0" dirty="0">
                        <a:ln>
                          <a:noFill/>
                        </a:ln>
                        <a:solidFill>
                          <a:schemeClr val="tx1"/>
                        </a:solidFill>
                        <a:effectLst/>
                        <a:highlight>
                          <a:srgbClr val="00FFFF"/>
                        </a:highligh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99373" name="Rectangle 333">
            <a:extLst>
              <a:ext uri="{FF2B5EF4-FFF2-40B4-BE49-F238E27FC236}">
                <a16:creationId xmlns:a16="http://schemas.microsoft.com/office/drawing/2014/main" id="{6B7F66FD-C301-4A5E-977C-B3F10B2402E3}"/>
              </a:ext>
            </a:extLst>
          </p:cNvPr>
          <p:cNvSpPr>
            <a:spLocks noChangeArrowheads="1"/>
          </p:cNvSpPr>
          <p:nvPr/>
        </p:nvSpPr>
        <p:spPr bwMode="auto">
          <a:xfrm>
            <a:off x="1524000" y="223837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403439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Slide Number Placeholder 5">
            <a:extLst>
              <a:ext uri="{FF2B5EF4-FFF2-40B4-BE49-F238E27FC236}">
                <a16:creationId xmlns:a16="http://schemas.microsoft.com/office/drawing/2014/main" id="{C4D6C105-6E5F-4A19-A0C0-7126E98B0EDE}"/>
              </a:ext>
            </a:extLst>
          </p:cNvPr>
          <p:cNvSpPr>
            <a:spLocks noGrp="1"/>
          </p:cNvSpPr>
          <p:nvPr>
            <p:ph type="sldNum" sz="quarter" idx="11"/>
          </p:nvPr>
        </p:nvSpPr>
        <p:spPr bwMode="auto">
          <a:xfrm rot="5400000">
            <a:off x="8513763" y="3736975"/>
            <a:ext cx="3200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fld id="{9E31DCD4-15AD-4ABD-886D-03B8F346E628}" type="slidenum">
              <a:rPr kumimoji="0" lang="en-GB" altLang="en-US" sz="1200" b="0" i="0" u="none" strike="noStrike" kern="1200" cap="none" spc="0" normalizeH="0" baseline="0" noProof="0">
                <a:ln>
                  <a:noFill/>
                </a:ln>
                <a:solidFill>
                  <a:srgbClr val="000000"/>
                </a:solidFill>
                <a:effectLst/>
                <a:uLnTx/>
                <a:uFillTx/>
                <a:latin typeface="Garamond" panose="02020404030301010803" pitchFamily="18" charset="0"/>
                <a:ea typeface="+mn-ea"/>
                <a:cs typeface="Arial" panose="020B0604020202020204" pitchFamily="34" charset="0"/>
              </a:rPr>
              <a:pPr marL="0" marR="0" lvl="0" indent="0" algn="l" defTabSz="457200" rtl="0" eaLnBrk="1" fontAlgn="auto" latinLnBrk="0" hangingPunct="1">
                <a:lnSpc>
                  <a:spcPct val="100000"/>
                </a:lnSpc>
                <a:spcBef>
                  <a:spcPts val="0"/>
                </a:spcBef>
                <a:spcAft>
                  <a:spcPts val="0"/>
                </a:spcAft>
                <a:buClrTx/>
                <a:buSzTx/>
                <a:buFontTx/>
                <a:buNone/>
                <a:tabLst/>
                <a:defRPr/>
              </a:pPr>
              <a:t>6</a:t>
            </a:fld>
            <a:endParaRPr kumimoji="0" lang="en-GB" altLang="en-US" sz="1200" b="0" i="0" u="none" strike="noStrike" kern="1200" cap="none" spc="0" normalizeH="0" baseline="0" noProof="0" dirty="0">
              <a:ln>
                <a:noFill/>
              </a:ln>
              <a:solidFill>
                <a:srgbClr val="000000"/>
              </a:solidFill>
              <a:effectLst/>
              <a:uLnTx/>
              <a:uFillTx/>
              <a:latin typeface="Garamond" panose="02020404030301010803" pitchFamily="18" charset="0"/>
              <a:ea typeface="+mn-ea"/>
              <a:cs typeface="Arial" panose="020B0604020202020204" pitchFamily="34" charset="0"/>
            </a:endParaRPr>
          </a:p>
        </p:txBody>
      </p:sp>
      <p:sp>
        <p:nvSpPr>
          <p:cNvPr id="103428" name="Rectangle 2">
            <a:extLst>
              <a:ext uri="{FF2B5EF4-FFF2-40B4-BE49-F238E27FC236}">
                <a16:creationId xmlns:a16="http://schemas.microsoft.com/office/drawing/2014/main" id="{4D5DC6FD-748A-46EE-9CE8-E1746CCDDACB}"/>
              </a:ext>
            </a:extLst>
          </p:cNvPr>
          <p:cNvSpPr>
            <a:spLocks noGrp="1" noChangeArrowheads="1"/>
          </p:cNvSpPr>
          <p:nvPr>
            <p:ph type="title"/>
          </p:nvPr>
        </p:nvSpPr>
        <p:spPr>
          <a:xfrm>
            <a:off x="2209800" y="228600"/>
            <a:ext cx="7772400" cy="1143000"/>
          </a:xfrm>
        </p:spPr>
        <p:txBody>
          <a:bodyPr/>
          <a:lstStyle/>
          <a:p>
            <a:pPr eaLnBrk="1" hangingPunct="1">
              <a:defRPr/>
            </a:pPr>
            <a:r>
              <a:rPr lang="en-IE" altLang="en-US" sz="2900" b="1" dirty="0"/>
              <a:t>Affective Relations</a:t>
            </a:r>
            <a:br>
              <a:rPr lang="en-IE" altLang="en-US" sz="2900" b="1" dirty="0"/>
            </a:br>
            <a:r>
              <a:rPr lang="en-IE" altLang="en-US" sz="1800" b="1" dirty="0"/>
              <a:t>(adapted from Lynch, 2007, </a:t>
            </a:r>
            <a:r>
              <a:rPr lang="en-IE" altLang="en-US" sz="1800" b="1" i="1" dirty="0"/>
              <a:t>The Sociological Review</a:t>
            </a:r>
            <a:r>
              <a:rPr lang="en-IE" altLang="en-US" sz="1800" b="1" dirty="0"/>
              <a:t>)</a:t>
            </a:r>
            <a:endParaRPr lang="en-GB" altLang="en-US" sz="1800" b="1" dirty="0"/>
          </a:p>
        </p:txBody>
      </p:sp>
      <p:sp>
        <p:nvSpPr>
          <p:cNvPr id="88069" name="Oval 3">
            <a:extLst>
              <a:ext uri="{FF2B5EF4-FFF2-40B4-BE49-F238E27FC236}">
                <a16:creationId xmlns:a16="http://schemas.microsoft.com/office/drawing/2014/main" id="{6412F094-34A3-46A4-8239-BA6D4536C20D}"/>
              </a:ext>
            </a:extLst>
          </p:cNvPr>
          <p:cNvSpPr>
            <a:spLocks noGrp="1" noChangeArrowheads="1"/>
          </p:cNvSpPr>
          <p:nvPr>
            <p:ph type="body" idx="1"/>
          </p:nvPr>
        </p:nvSpPr>
        <p:spPr>
          <a:xfrm>
            <a:off x="3581400" y="1600200"/>
            <a:ext cx="4572000" cy="4572000"/>
          </a:xfrm>
          <a:prstGeom prst="ellipse">
            <a:avLst/>
          </a:prstGeom>
          <a:solidFill>
            <a:srgbClr val="FFFFFF"/>
          </a:solidFill>
          <a:ln>
            <a:solidFill>
              <a:srgbClr val="000000"/>
            </a:solidFill>
            <a:round/>
            <a:headEnd/>
            <a:tailEnd/>
          </a:ln>
        </p:spPr>
        <p:txBody>
          <a:bodyPr/>
          <a:lstStyle/>
          <a:p>
            <a:pPr eaLnBrk="1" hangingPunct="1">
              <a:spcBef>
                <a:spcPct val="0"/>
              </a:spcBef>
              <a:buFont typeface="Wingdings" panose="05000000000000000000" pitchFamily="2" charset="2"/>
              <a:buNone/>
            </a:pPr>
            <a:r>
              <a:rPr lang="en-US" altLang="en-US" sz="1300" i="1" dirty="0"/>
              <a:t>Tertiary Affective Care  Relations </a:t>
            </a:r>
          </a:p>
          <a:p>
            <a:pPr eaLnBrk="1" hangingPunct="1">
              <a:spcBef>
                <a:spcPct val="0"/>
              </a:spcBef>
              <a:buFont typeface="Wingdings" panose="05000000000000000000" pitchFamily="2" charset="2"/>
              <a:buNone/>
            </a:pPr>
            <a:endParaRPr lang="en-US" altLang="en-US" sz="1300" dirty="0"/>
          </a:p>
          <a:p>
            <a:pPr algn="ctr" eaLnBrk="1" hangingPunct="1">
              <a:spcBef>
                <a:spcPct val="0"/>
              </a:spcBef>
              <a:buFont typeface="Wingdings" panose="05000000000000000000" pitchFamily="2" charset="2"/>
              <a:buNone/>
            </a:pPr>
            <a:endParaRPr lang="en-US" altLang="en-US" sz="1100" b="1" dirty="0"/>
          </a:p>
        </p:txBody>
      </p:sp>
      <p:sp>
        <p:nvSpPr>
          <p:cNvPr id="88070" name="Oval 4">
            <a:extLst>
              <a:ext uri="{FF2B5EF4-FFF2-40B4-BE49-F238E27FC236}">
                <a16:creationId xmlns:a16="http://schemas.microsoft.com/office/drawing/2014/main" id="{3C418221-7993-4CFE-B4EF-AEC6B514D455}"/>
              </a:ext>
            </a:extLst>
          </p:cNvPr>
          <p:cNvSpPr>
            <a:spLocks noChangeArrowheads="1"/>
          </p:cNvSpPr>
          <p:nvPr/>
        </p:nvSpPr>
        <p:spPr bwMode="auto">
          <a:xfrm>
            <a:off x="4572000" y="2590800"/>
            <a:ext cx="3124200" cy="3048000"/>
          </a:xfrm>
          <a:prstGeom prst="ellipse">
            <a:avLst/>
          </a:prstGeom>
          <a:solidFill>
            <a:srgbClr val="FFFFFF"/>
          </a:solidFill>
          <a:ln w="9525">
            <a:solidFill>
              <a:srgbClr val="000000"/>
            </a:solidFill>
            <a:round/>
            <a:headEnd/>
            <a:tailEnd/>
          </a:ln>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 typeface="Wingdings" panose="05000000000000000000" pitchFamily="2" charset="2"/>
              <a:buNone/>
              <a:tabLst/>
              <a:defRPr/>
            </a:pPr>
            <a:r>
              <a:rPr kumimoji="0" lang="en-US" altLang="en-US" sz="1400" b="0" i="1" u="none" strike="noStrike" kern="1200" cap="none" spc="0" normalizeH="0" baseline="0" noProof="0" dirty="0">
                <a:ln>
                  <a:noFill/>
                </a:ln>
                <a:solidFill>
                  <a:srgbClr val="000000"/>
                </a:solidFill>
                <a:effectLst/>
                <a:uLnTx/>
                <a:uFillTx/>
                <a:latin typeface="Times New Roman" panose="02020603050405020304" pitchFamily="18" charset="0"/>
                <a:ea typeface="+mn-ea"/>
                <a:cs typeface="Arial" panose="020B0604020202020204" pitchFamily="34" charset="0"/>
              </a:rPr>
              <a:t>Secondary Affective Care Relations </a:t>
            </a:r>
          </a:p>
        </p:txBody>
      </p:sp>
      <p:sp>
        <p:nvSpPr>
          <p:cNvPr id="88071" name="Oval 5">
            <a:extLst>
              <a:ext uri="{FF2B5EF4-FFF2-40B4-BE49-F238E27FC236}">
                <a16:creationId xmlns:a16="http://schemas.microsoft.com/office/drawing/2014/main" id="{E4016CCB-3934-4EDB-9924-90276A190C9B}"/>
              </a:ext>
            </a:extLst>
          </p:cNvPr>
          <p:cNvSpPr>
            <a:spLocks noChangeArrowheads="1"/>
          </p:cNvSpPr>
          <p:nvPr/>
        </p:nvSpPr>
        <p:spPr bwMode="auto">
          <a:xfrm>
            <a:off x="5675313" y="3860800"/>
            <a:ext cx="1517650" cy="1524000"/>
          </a:xfrm>
          <a:prstGeom prst="ellipse">
            <a:avLst/>
          </a:prstGeom>
          <a:solidFill>
            <a:srgbClr val="FFFFFF"/>
          </a:solidFill>
          <a:ln w="9525">
            <a:solidFill>
              <a:srgbClr val="000000"/>
            </a:solidFill>
            <a:round/>
            <a:headEnd/>
            <a:tailEnd/>
          </a:ln>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marL="0" marR="0" lvl="0" indent="0" algn="l" defTabSz="457200" rtl="0" eaLnBrk="1" fontAlgn="auto" latinLnBrk="0" hangingPunct="1">
              <a:lnSpc>
                <a:spcPct val="100000"/>
              </a:lnSpc>
              <a:spcBef>
                <a:spcPct val="0"/>
              </a:spcBef>
              <a:spcAft>
                <a:spcPts val="0"/>
              </a:spcAft>
              <a:buClrTx/>
              <a:buSzTx/>
              <a:buFont typeface="Wingdings" panose="05000000000000000000" pitchFamily="2" charset="2"/>
              <a:buNone/>
              <a:tabLst/>
              <a:defRPr/>
            </a:pPr>
            <a:r>
              <a:rPr kumimoji="0" lang="en-US" altLang="en-US" sz="1400" b="0" i="1" u="none" strike="noStrike" kern="1200" cap="none" spc="0" normalizeH="0" baseline="0" noProof="0" dirty="0">
                <a:ln>
                  <a:noFill/>
                </a:ln>
                <a:solidFill>
                  <a:srgbClr val="000000"/>
                </a:solidFill>
                <a:effectLst/>
                <a:uLnTx/>
                <a:uFillTx/>
                <a:latin typeface="Times New Roman" panose="02020603050405020304" pitchFamily="18" charset="0"/>
                <a:ea typeface="+mn-ea"/>
                <a:cs typeface="Arial" panose="020B0604020202020204" pitchFamily="34" charset="0"/>
              </a:rPr>
              <a:t>Primary Affective Care Relations (love relations</a:t>
            </a:r>
            <a:r>
              <a:rPr kumimoji="0" lang="en-US" altLang="en-US" sz="1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Arial" panose="020B0604020202020204" pitchFamily="34" charset="0"/>
              </a:rPr>
              <a:t>) </a:t>
            </a:r>
          </a:p>
        </p:txBody>
      </p:sp>
    </p:spTree>
    <p:extLst>
      <p:ext uri="{BB962C8B-B14F-4D97-AF65-F5344CB8AC3E}">
        <p14:creationId xmlns:p14="http://schemas.microsoft.com/office/powerpoint/2010/main" val="1932765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a:extLst>
              <a:ext uri="{FF2B5EF4-FFF2-40B4-BE49-F238E27FC236}">
                <a16:creationId xmlns:a16="http://schemas.microsoft.com/office/drawing/2014/main" id="{9EC273E1-E635-408D-94CC-07579EE31E0F}"/>
              </a:ext>
            </a:extLst>
          </p:cNvPr>
          <p:cNvSpPr>
            <a:spLocks noGrp="1"/>
          </p:cNvSpPr>
          <p:nvPr>
            <p:ph type="title"/>
          </p:nvPr>
        </p:nvSpPr>
        <p:spPr>
          <a:xfrm>
            <a:off x="2160105" y="132522"/>
            <a:ext cx="9344508" cy="1772478"/>
          </a:xfrm>
        </p:spPr>
        <p:txBody>
          <a:bodyPr>
            <a:normAutofit/>
          </a:bodyPr>
          <a:lstStyle/>
          <a:p>
            <a:pPr eaLnBrk="1" hangingPunct="1">
              <a:defRPr/>
            </a:pPr>
            <a:r>
              <a:rPr lang="en-IE" altLang="en-US" sz="2800" dirty="0">
                <a:latin typeface="Calibri" panose="020F0502020204030204" pitchFamily="34" charset="0"/>
                <a:cs typeface="Calibri" panose="020F0502020204030204" pitchFamily="34" charset="0"/>
              </a:rPr>
              <a:t>Affective relations – operate along a continuum from profound Love, Care and Solidarity are to Neglect and Abuse</a:t>
            </a:r>
          </a:p>
        </p:txBody>
      </p:sp>
      <p:sp>
        <p:nvSpPr>
          <p:cNvPr id="86019" name="Content Placeholder 2">
            <a:extLst>
              <a:ext uri="{FF2B5EF4-FFF2-40B4-BE49-F238E27FC236}">
                <a16:creationId xmlns:a16="http://schemas.microsoft.com/office/drawing/2014/main" id="{1CBAE054-EE8C-41EC-900F-FB562B1AB4F3}"/>
              </a:ext>
            </a:extLst>
          </p:cNvPr>
          <p:cNvSpPr>
            <a:spLocks noGrp="1"/>
          </p:cNvSpPr>
          <p:nvPr>
            <p:ph idx="1"/>
          </p:nvPr>
        </p:nvSpPr>
        <p:spPr>
          <a:xfrm>
            <a:off x="2160105" y="1419368"/>
            <a:ext cx="7288694" cy="5054458"/>
          </a:xfrm>
        </p:spPr>
        <p:txBody>
          <a:bodyPr>
            <a:normAutofit/>
          </a:bodyPr>
          <a:lstStyle/>
          <a:p>
            <a:pPr eaLnBrk="1" hangingPunct="1"/>
            <a:r>
              <a:rPr lang="en-IE" altLang="en-US" sz="2000" b="1" dirty="0">
                <a:latin typeface="Calibri" panose="020F0502020204030204" pitchFamily="34" charset="0"/>
                <a:cs typeface="Calibri" panose="020F0502020204030204" pitchFamily="34" charset="0"/>
              </a:rPr>
              <a:t>Primary care relations are love relations: </a:t>
            </a:r>
            <a:r>
              <a:rPr lang="en-IE" altLang="en-US" sz="2000" dirty="0">
                <a:latin typeface="Calibri" panose="020F0502020204030204" pitchFamily="34" charset="0"/>
                <a:cs typeface="Calibri" panose="020F0502020204030204" pitchFamily="34" charset="0"/>
              </a:rPr>
              <a:t>These refer to relations of high interdependency where there is greatest attachment, intimacy and responsibility over time. Love labouring is the work undertaken to create, maintain and enhance primary care relations (non-commodifiable)</a:t>
            </a:r>
          </a:p>
          <a:p>
            <a:pPr eaLnBrk="1" hangingPunct="1"/>
            <a:r>
              <a:rPr lang="en-IE" altLang="en-US" sz="2000" b="1" dirty="0">
                <a:latin typeface="Calibri" panose="020F0502020204030204" pitchFamily="34" charset="0"/>
                <a:cs typeface="Calibri" panose="020F0502020204030204" pitchFamily="34" charset="0"/>
              </a:rPr>
              <a:t>Secondary care relations </a:t>
            </a:r>
            <a:r>
              <a:rPr lang="en-IE" altLang="en-US" sz="2000" dirty="0">
                <a:latin typeface="Calibri" panose="020F0502020204030204" pitchFamily="34" charset="0"/>
                <a:cs typeface="Calibri" panose="020F0502020204030204" pitchFamily="34" charset="0"/>
              </a:rPr>
              <a:t>are lower order inter/dependency relations: While they involve care responsibilities and attachments, they do not carry the same depth of moral obligation in terms of meeting dependency needs, especially long-term dependency needs.  </a:t>
            </a:r>
          </a:p>
          <a:p>
            <a:pPr eaLnBrk="1" hangingPunct="1"/>
            <a:r>
              <a:rPr lang="en-IE" altLang="en-US" sz="2000" b="1" dirty="0">
                <a:latin typeface="Calibri" panose="020F0502020204030204" pitchFamily="34" charset="0"/>
                <a:cs typeface="Calibri" panose="020F0502020204030204" pitchFamily="34" charset="0"/>
              </a:rPr>
              <a:t>Tertiary care relations </a:t>
            </a:r>
            <a:r>
              <a:rPr lang="en-IE" altLang="en-US" sz="2000" dirty="0">
                <a:latin typeface="Calibri" panose="020F0502020204030204" pitchFamily="34" charset="0"/>
                <a:cs typeface="Calibri" panose="020F0502020204030204" pitchFamily="34" charset="0"/>
              </a:rPr>
              <a:t>refer to relations of solidarity and do not involve intimacy: Solidarity, in its non-calculative form, is the social and political expression of love. </a:t>
            </a:r>
          </a:p>
        </p:txBody>
      </p:sp>
      <p:sp>
        <p:nvSpPr>
          <p:cNvPr id="86021" name="Slide Number Placeholder 4">
            <a:extLst>
              <a:ext uri="{FF2B5EF4-FFF2-40B4-BE49-F238E27FC236}">
                <a16:creationId xmlns:a16="http://schemas.microsoft.com/office/drawing/2014/main" id="{3A0F7A4A-8B9A-4EFE-B8BA-4EB9D1F31B64}"/>
              </a:ext>
            </a:extLst>
          </p:cNvPr>
          <p:cNvSpPr>
            <a:spLocks noGrp="1"/>
          </p:cNvSpPr>
          <p:nvPr>
            <p:ph type="sldNum" sz="quarter" idx="11"/>
          </p:nvPr>
        </p:nvSpPr>
        <p:spPr bwMode="auto">
          <a:xfrm rot="5400000">
            <a:off x="8513763" y="3736975"/>
            <a:ext cx="3200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fld id="{53AF1B75-093B-46FA-8B5D-CE3621B1AE15}" type="slidenum">
              <a:rPr kumimoji="0" lang="en-GB" altLang="en-US" sz="1200" b="0" i="0" u="none" strike="noStrike" kern="1200" cap="none" spc="0" normalizeH="0" baseline="0" noProof="0">
                <a:ln>
                  <a:noFill/>
                </a:ln>
                <a:solidFill>
                  <a:srgbClr val="000000"/>
                </a:solidFill>
                <a:effectLst/>
                <a:uLnTx/>
                <a:uFillTx/>
                <a:latin typeface="Garamond" panose="02020404030301010803" pitchFamily="18" charset="0"/>
                <a:ea typeface="+mn-ea"/>
                <a:cs typeface="Arial" panose="020B0604020202020204" pitchFamily="34" charset="0"/>
              </a:rPr>
              <a:pPr marL="0" marR="0" lvl="0" indent="0" algn="l" defTabSz="457200" rtl="0" eaLnBrk="1" fontAlgn="auto" latinLnBrk="0" hangingPunct="1">
                <a:lnSpc>
                  <a:spcPct val="100000"/>
                </a:lnSpc>
                <a:spcBef>
                  <a:spcPts val="0"/>
                </a:spcBef>
                <a:spcAft>
                  <a:spcPts val="0"/>
                </a:spcAft>
                <a:buClrTx/>
                <a:buSzTx/>
                <a:buFontTx/>
                <a:buNone/>
                <a:tabLst/>
                <a:defRPr/>
              </a:pPr>
              <a:t>7</a:t>
            </a:fld>
            <a:endParaRPr kumimoji="0" lang="en-GB" altLang="en-US" sz="1200" b="0" i="0" u="none" strike="noStrike" kern="1200" cap="none" spc="0" normalizeH="0" baseline="0" noProof="0" dirty="0">
              <a:ln>
                <a:noFill/>
              </a:ln>
              <a:solidFill>
                <a:srgbClr val="000000"/>
              </a:solidFill>
              <a:effectLst/>
              <a:uLnTx/>
              <a:uFillTx/>
              <a:latin typeface="Garamond" panose="02020404030301010803" pitchFamily="18" charset="0"/>
              <a:ea typeface="+mn-ea"/>
              <a:cs typeface="Arial" panose="020B0604020202020204" pitchFamily="34" charset="0"/>
            </a:endParaRPr>
          </a:p>
        </p:txBody>
      </p:sp>
    </p:spTree>
    <p:extLst>
      <p:ext uri="{BB962C8B-B14F-4D97-AF65-F5344CB8AC3E}">
        <p14:creationId xmlns:p14="http://schemas.microsoft.com/office/powerpoint/2010/main" val="3356859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E75C2-26B7-4403-8C3B-010C9418E149}"/>
              </a:ext>
            </a:extLst>
          </p:cNvPr>
          <p:cNvSpPr>
            <a:spLocks noGrp="1"/>
          </p:cNvSpPr>
          <p:nvPr>
            <p:ph type="title"/>
          </p:nvPr>
        </p:nvSpPr>
        <p:spPr/>
        <p:txBody>
          <a:bodyPr>
            <a:normAutofit fontScale="90000"/>
          </a:bodyPr>
          <a:lstStyle/>
          <a:p>
            <a:r>
              <a:rPr lang="en-IE" dirty="0"/>
              <a:t>Ontological Assumptions in Dominant Theories of Justice: Challenging these</a:t>
            </a:r>
            <a:br>
              <a:rPr lang="en-IE" dirty="0"/>
            </a:br>
            <a:endParaRPr lang="en-IE" dirty="0"/>
          </a:p>
        </p:txBody>
      </p:sp>
      <p:sp>
        <p:nvSpPr>
          <p:cNvPr id="3" name="Content Placeholder 2">
            <a:extLst>
              <a:ext uri="{FF2B5EF4-FFF2-40B4-BE49-F238E27FC236}">
                <a16:creationId xmlns:a16="http://schemas.microsoft.com/office/drawing/2014/main" id="{5990A4B4-E676-4F77-A74A-5CC38C389EE6}"/>
              </a:ext>
            </a:extLst>
          </p:cNvPr>
          <p:cNvSpPr>
            <a:spLocks noGrp="1"/>
          </p:cNvSpPr>
          <p:nvPr>
            <p:ph idx="1"/>
          </p:nvPr>
        </p:nvSpPr>
        <p:spPr>
          <a:xfrm>
            <a:off x="2493034" y="1690777"/>
            <a:ext cx="9011578" cy="4220445"/>
          </a:xfrm>
        </p:spPr>
        <p:txBody>
          <a:bodyPr>
            <a:normAutofit lnSpcReduction="10000"/>
          </a:bodyPr>
          <a:lstStyle/>
          <a:p>
            <a:endParaRPr lang="en-IE" dirty="0"/>
          </a:p>
          <a:p>
            <a:r>
              <a:rPr lang="en-IE" dirty="0"/>
              <a:t>1. Liberal Political theorists have upheld a highly </a:t>
            </a:r>
            <a:r>
              <a:rPr lang="en-IE" b="1" i="1" dirty="0"/>
              <a:t>individualistic view </a:t>
            </a:r>
            <a:r>
              <a:rPr lang="en-IE" i="1" dirty="0"/>
              <a:t>of the human person </a:t>
            </a:r>
            <a:r>
              <a:rPr lang="en-IE" dirty="0"/>
              <a:t>that informs their theories of justice </a:t>
            </a:r>
            <a:r>
              <a:rPr lang="en-IE" b="1" dirty="0"/>
              <a:t>– this has enabled and facilitated the competitive individualism of neoliberal capitalism </a:t>
            </a:r>
          </a:p>
          <a:p>
            <a:r>
              <a:rPr lang="en-US" dirty="0"/>
              <a:t>They largely ignore the reality of human dependency and interdependency that is endemic to the human condition and human’s relationship to the environment</a:t>
            </a:r>
          </a:p>
          <a:p>
            <a:r>
              <a:rPr lang="en-IE" altLang="en-US" sz="1800" dirty="0"/>
              <a:t>2. Western thinking on politics generally assumes that social actions are </a:t>
            </a:r>
            <a:r>
              <a:rPr lang="en-IE" altLang="en-US" sz="1800" i="1" dirty="0"/>
              <a:t>interest-led </a:t>
            </a:r>
            <a:r>
              <a:rPr lang="en-IE" altLang="en-US" sz="1800" dirty="0"/>
              <a:t>(power, status, money) – it </a:t>
            </a:r>
            <a:r>
              <a:rPr lang="en-IE" altLang="en-US" sz="1800" i="1" dirty="0"/>
              <a:t>assumes humans utility maximising individuals</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The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separatist, utility maximizing concept of the person, </a:t>
            </a:r>
            <a:r>
              <a:rPr lang="en-US" sz="1800" dirty="0">
                <a:effectLst/>
                <a:latin typeface="Calibri" panose="020F0502020204030204" pitchFamily="34" charset="0"/>
                <a:ea typeface="Calibri" panose="020F0502020204030204" pitchFamily="34" charset="0"/>
                <a:cs typeface="Times New Roman" panose="02020603050405020304" pitchFamily="18" charset="0"/>
              </a:rPr>
              <a:t>and the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focus on contractual models of social relations</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between strangers (as the focus of what </a:t>
            </a:r>
            <a:r>
              <a:rPr lang="en-US" b="1" dirty="0">
                <a:latin typeface="Calibri" panose="020F0502020204030204" pitchFamily="34" charset="0"/>
                <a:ea typeface="Calibri" panose="020F0502020204030204" pitchFamily="34" charset="0"/>
                <a:cs typeface="Times New Roman" panose="02020603050405020304" pitchFamily="18" charset="0"/>
              </a:rPr>
              <a:t>matters in terms of justice) </a:t>
            </a:r>
            <a:r>
              <a:rPr lang="en-US" sz="1800" dirty="0">
                <a:effectLst/>
                <a:latin typeface="Calibri" panose="020F0502020204030204" pitchFamily="34" charset="0"/>
                <a:ea typeface="Calibri" panose="020F0502020204030204" pitchFamily="34" charset="0"/>
                <a:cs typeface="Times New Roman" panose="02020603050405020304" pitchFamily="18" charset="0"/>
              </a:rPr>
              <a:t>have combined to blind political theorists to the </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material significance of </a:t>
            </a:r>
            <a:r>
              <a:rPr lang="en-GB" sz="1800" u="sng" dirty="0">
                <a:effectLst/>
                <a:latin typeface="Calibri" panose="020F0502020204030204" pitchFamily="34" charset="0"/>
                <a:ea typeface="Calibri" panose="020F0502020204030204" pitchFamily="34" charset="0"/>
                <a:cs typeface="Times New Roman" panose="02020603050405020304" pitchFamily="18" charset="0"/>
              </a:rPr>
              <a:t>care relations </a:t>
            </a:r>
            <a:r>
              <a:rPr lang="en-GB" sz="1800" dirty="0">
                <a:effectLst/>
                <a:latin typeface="Calibri" panose="020F0502020204030204" pitchFamily="34" charset="0"/>
                <a:ea typeface="Calibri" panose="020F0502020204030204" pitchFamily="34" charset="0"/>
                <a:cs typeface="Times New Roman" panose="02020603050405020304" pitchFamily="18" charset="0"/>
              </a:rPr>
              <a:t>as central matters of social and environmental justice </a:t>
            </a:r>
            <a:endParaRPr lang="en-IE" dirty="0"/>
          </a:p>
        </p:txBody>
      </p:sp>
      <p:sp>
        <p:nvSpPr>
          <p:cNvPr id="5" name="Slide Number Placeholder 4">
            <a:extLst>
              <a:ext uri="{FF2B5EF4-FFF2-40B4-BE49-F238E27FC236}">
                <a16:creationId xmlns:a16="http://schemas.microsoft.com/office/drawing/2014/main" id="{0D1F4139-2768-44EA-AA4D-60602AA75D33}"/>
              </a:ext>
            </a:extLst>
          </p:cNvPr>
          <p:cNvSpPr>
            <a:spLocks noGrp="1"/>
          </p:cNvSpPr>
          <p:nvPr>
            <p:ph type="sldNum" sz="quarter" idx="12"/>
          </p:nvPr>
        </p:nvSpPr>
        <p:spPr/>
        <p:txBody>
          <a:bodyPr/>
          <a:lstStyle/>
          <a:p>
            <a:fld id="{6E419FAE-3658-4B5B-8BD3-9B6A9C414C98}" type="slidenum">
              <a:rPr lang="en-IE" smtClean="0"/>
              <a:t>8</a:t>
            </a:fld>
            <a:endParaRPr lang="en-IE" dirty="0"/>
          </a:p>
        </p:txBody>
      </p:sp>
    </p:spTree>
    <p:extLst>
      <p:ext uri="{BB962C8B-B14F-4D97-AF65-F5344CB8AC3E}">
        <p14:creationId xmlns:p14="http://schemas.microsoft.com/office/powerpoint/2010/main" val="3219095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a:extLst>
              <a:ext uri="{FF2B5EF4-FFF2-40B4-BE49-F238E27FC236}">
                <a16:creationId xmlns:a16="http://schemas.microsoft.com/office/drawing/2014/main" id="{28752369-E3B4-4135-A5AE-2F553E35DCA7}"/>
              </a:ext>
            </a:extLst>
          </p:cNvPr>
          <p:cNvSpPr>
            <a:spLocks noGrp="1" noChangeArrowheads="1"/>
          </p:cNvSpPr>
          <p:nvPr>
            <p:ph type="title"/>
          </p:nvPr>
        </p:nvSpPr>
        <p:spPr>
          <a:xfrm>
            <a:off x="1981200" y="357067"/>
            <a:ext cx="9523413" cy="1103243"/>
          </a:xfrm>
        </p:spPr>
        <p:txBody>
          <a:bodyPr>
            <a:normAutofit fontScale="90000"/>
          </a:bodyPr>
          <a:lstStyle/>
          <a:p>
            <a:pPr eaLnBrk="1" fontAlgn="auto" hangingPunct="1">
              <a:spcAft>
                <a:spcPts val="0"/>
              </a:spcAft>
              <a:defRPr/>
            </a:pPr>
            <a:r>
              <a:rPr lang="en-IE" altLang="en-US" sz="3600" dirty="0"/>
              <a:t>Care Critiques of dominant ontological assumptions in social sciences and politics</a:t>
            </a:r>
            <a:endParaRPr lang="en-US" altLang="en-US" sz="3800" dirty="0"/>
          </a:p>
        </p:txBody>
      </p:sp>
      <p:sp>
        <p:nvSpPr>
          <p:cNvPr id="7173" name="Rectangle 3">
            <a:extLst>
              <a:ext uri="{FF2B5EF4-FFF2-40B4-BE49-F238E27FC236}">
                <a16:creationId xmlns:a16="http://schemas.microsoft.com/office/drawing/2014/main" id="{E09ADD04-0193-4DEF-841B-E35D78A39E5B}"/>
              </a:ext>
            </a:extLst>
          </p:cNvPr>
          <p:cNvSpPr>
            <a:spLocks noGrp="1" noChangeArrowheads="1"/>
          </p:cNvSpPr>
          <p:nvPr>
            <p:ph sz="quarter" idx="1"/>
          </p:nvPr>
        </p:nvSpPr>
        <p:spPr>
          <a:xfrm>
            <a:off x="1981200" y="1733078"/>
            <a:ext cx="9523412" cy="4767855"/>
          </a:xfrm>
        </p:spPr>
        <p:txBody>
          <a:bodyPr>
            <a:normAutofit fontScale="92500" lnSpcReduction="10000"/>
          </a:bodyPr>
          <a:lstStyle/>
          <a:p>
            <a:pPr marL="274320" indent="-274320" eaLnBrk="1" fontAlgn="auto" hangingPunct="1">
              <a:lnSpc>
                <a:spcPct val="80000"/>
              </a:lnSpc>
              <a:spcAft>
                <a:spcPts val="0"/>
              </a:spcAft>
              <a:buFont typeface="Wingdings"/>
              <a:buChar char=""/>
              <a:defRPr/>
            </a:pPr>
            <a:r>
              <a:rPr lang="en-IE" sz="1900" dirty="0">
                <a:latin typeface="Calibri" panose="020F0502020204030204" pitchFamily="34" charset="0"/>
                <a:cs typeface="Calibri" panose="020F0502020204030204" pitchFamily="34" charset="0"/>
              </a:rPr>
              <a:t>The concept of the person underpinning dominant social scientific and liberal political thinking regarding the human person is based on at least four key premises (most famously reflected in Rawls (1971) </a:t>
            </a:r>
            <a:r>
              <a:rPr lang="en-IE" sz="1900" i="1" dirty="0">
                <a:latin typeface="Calibri" panose="020F0502020204030204" pitchFamily="34" charset="0"/>
                <a:cs typeface="Calibri" panose="020F0502020204030204" pitchFamily="34" charset="0"/>
              </a:rPr>
              <a:t>Theory of Justice</a:t>
            </a:r>
          </a:p>
          <a:p>
            <a:pPr marL="640080" lvl="1" indent="-274320" eaLnBrk="1" fontAlgn="auto" hangingPunct="1">
              <a:lnSpc>
                <a:spcPct val="80000"/>
              </a:lnSpc>
              <a:spcAft>
                <a:spcPts val="0"/>
              </a:spcAft>
              <a:buFont typeface="Wingdings 2"/>
              <a:buChar char=""/>
              <a:defRPr/>
            </a:pPr>
            <a:r>
              <a:rPr lang="en-IE" sz="1900" dirty="0">
                <a:latin typeface="Calibri" panose="020F0502020204030204" pitchFamily="34" charset="0"/>
                <a:cs typeface="Calibri" panose="020F0502020204030204" pitchFamily="34" charset="0"/>
              </a:rPr>
              <a:t>(a) Cartesian Rationalism - </a:t>
            </a:r>
            <a:r>
              <a:rPr lang="en-IE" sz="1900" u="sng" dirty="0">
                <a:latin typeface="Calibri" panose="020F0502020204030204" pitchFamily="34" charset="0"/>
                <a:cs typeface="Calibri" panose="020F0502020204030204" pitchFamily="34" charset="0"/>
              </a:rPr>
              <a:t>rational </a:t>
            </a:r>
            <a:r>
              <a:rPr lang="en-IE" sz="1900" dirty="0">
                <a:latin typeface="Calibri" panose="020F0502020204030204" pitchFamily="34" charset="0"/>
                <a:cs typeface="Calibri" panose="020F0502020204030204" pitchFamily="34" charset="0"/>
              </a:rPr>
              <a:t>view of the person </a:t>
            </a:r>
            <a:r>
              <a:rPr lang="en-IE" sz="1900" i="1" dirty="0">
                <a:latin typeface="Calibri" panose="020F0502020204030204" pitchFamily="34" charset="0"/>
                <a:cs typeface="Calibri" panose="020F0502020204030204" pitchFamily="34" charset="0"/>
              </a:rPr>
              <a:t>that assumes emotions are non-rational </a:t>
            </a:r>
            <a:r>
              <a:rPr lang="en-IE" sz="1900" dirty="0">
                <a:latin typeface="Calibri" panose="020F0502020204030204" pitchFamily="34" charset="0"/>
                <a:cs typeface="Calibri" panose="020F0502020204030204" pitchFamily="34" charset="0"/>
              </a:rPr>
              <a:t>….(critique by Nussbaum, 1995, 2001,Tronto 1993)</a:t>
            </a:r>
            <a:endParaRPr lang="en-IE" sz="1900" i="1" dirty="0">
              <a:latin typeface="Calibri" panose="020F0502020204030204" pitchFamily="34" charset="0"/>
              <a:cs typeface="Calibri" panose="020F0502020204030204" pitchFamily="34" charset="0"/>
            </a:endParaRPr>
          </a:p>
          <a:p>
            <a:pPr marL="365760" lvl="1" indent="0" eaLnBrk="1" fontAlgn="auto" hangingPunct="1">
              <a:lnSpc>
                <a:spcPct val="80000"/>
              </a:lnSpc>
              <a:spcAft>
                <a:spcPts val="0"/>
              </a:spcAft>
              <a:buNone/>
              <a:defRPr/>
            </a:pPr>
            <a:endParaRPr lang="en-IE" sz="1900" i="1" dirty="0">
              <a:latin typeface="Calibri" panose="020F0502020204030204" pitchFamily="34" charset="0"/>
              <a:cs typeface="Calibri" panose="020F0502020204030204" pitchFamily="34" charset="0"/>
            </a:endParaRPr>
          </a:p>
          <a:p>
            <a:pPr marL="640080" lvl="1" indent="-274320" eaLnBrk="1" fontAlgn="auto" hangingPunct="1">
              <a:lnSpc>
                <a:spcPct val="80000"/>
              </a:lnSpc>
              <a:spcAft>
                <a:spcPts val="0"/>
              </a:spcAft>
              <a:buFont typeface="Wingdings 2"/>
              <a:buChar char=""/>
              <a:defRPr/>
            </a:pPr>
            <a:r>
              <a:rPr lang="en-IE" sz="1900" dirty="0">
                <a:latin typeface="Calibri" panose="020F0502020204030204" pitchFamily="34" charset="0"/>
                <a:cs typeface="Calibri" panose="020F0502020204030204" pitchFamily="34" charset="0"/>
              </a:rPr>
              <a:t>(b) the </a:t>
            </a:r>
            <a:r>
              <a:rPr lang="en-IE" sz="1900" u="sng" dirty="0">
                <a:latin typeface="Calibri" panose="020F0502020204030204" pitchFamily="34" charset="0"/>
                <a:cs typeface="Calibri" panose="020F0502020204030204" pitchFamily="34" charset="0"/>
              </a:rPr>
              <a:t>autonomous </a:t>
            </a:r>
            <a:r>
              <a:rPr lang="en-IE" sz="1900" dirty="0">
                <a:latin typeface="Calibri" panose="020F0502020204030204" pitchFamily="34" charset="0"/>
                <a:cs typeface="Calibri" panose="020F0502020204030204" pitchFamily="34" charset="0"/>
              </a:rPr>
              <a:t>view of the person as an ideal state (denial of the vulnerability of the embodied human subject) (critique by Tronto, 1993, 2013,Kittay, 1999, Fineman, 2004,Folbre 1994)</a:t>
            </a:r>
          </a:p>
          <a:p>
            <a:pPr marL="640080" lvl="1" indent="-274320" eaLnBrk="1" fontAlgn="auto" hangingPunct="1">
              <a:lnSpc>
                <a:spcPct val="80000"/>
              </a:lnSpc>
              <a:spcAft>
                <a:spcPts val="0"/>
              </a:spcAft>
              <a:buFont typeface="Wingdings 2"/>
              <a:buChar char=""/>
              <a:defRPr/>
            </a:pPr>
            <a:endParaRPr lang="en-IE" sz="1900" dirty="0">
              <a:latin typeface="Calibri" panose="020F0502020204030204" pitchFamily="34" charset="0"/>
              <a:cs typeface="Calibri" panose="020F0502020204030204" pitchFamily="34" charset="0"/>
            </a:endParaRPr>
          </a:p>
          <a:p>
            <a:pPr marL="640080" lvl="1" indent="-274320" eaLnBrk="1" fontAlgn="auto" hangingPunct="1">
              <a:lnSpc>
                <a:spcPct val="80000"/>
              </a:lnSpc>
              <a:spcAft>
                <a:spcPts val="0"/>
              </a:spcAft>
              <a:buFont typeface="Wingdings 2"/>
              <a:buChar char=""/>
              <a:defRPr/>
            </a:pPr>
            <a:r>
              <a:rPr lang="en-IE" sz="1900" dirty="0">
                <a:latin typeface="Calibri" panose="020F0502020204030204" pitchFamily="34" charset="0"/>
                <a:cs typeface="Calibri" panose="020F0502020204030204" pitchFamily="34" charset="0"/>
              </a:rPr>
              <a:t>(c) the person is presumed to be </a:t>
            </a:r>
            <a:r>
              <a:rPr lang="en-IE" sz="1900" u="sng" dirty="0">
                <a:latin typeface="Calibri" panose="020F0502020204030204" pitchFamily="34" charset="0"/>
                <a:cs typeface="Calibri" panose="020F0502020204030204" pitchFamily="34" charset="0"/>
              </a:rPr>
              <a:t>non-relational in making decisions</a:t>
            </a:r>
            <a:r>
              <a:rPr lang="en-IE" sz="1900" dirty="0">
                <a:latin typeface="Calibri" panose="020F0502020204030204" pitchFamily="34" charset="0"/>
                <a:cs typeface="Calibri" panose="020F0502020204030204" pitchFamily="34" charset="0"/>
              </a:rPr>
              <a:t> - assumes that social actions are driven primarily by self-referential interests (power, status, money) rather than other-centred interests (critique by Gilligan, 1982; Held, 2006, Puig de La Bellacasa 2017 and sociologists such as Margaret Archer, Andrew Sayer and Frederic Vandenberghe)  </a:t>
            </a:r>
          </a:p>
          <a:p>
            <a:pPr marL="640080" lvl="1" indent="-274320" eaLnBrk="1" fontAlgn="auto" hangingPunct="1">
              <a:lnSpc>
                <a:spcPct val="80000"/>
              </a:lnSpc>
              <a:spcAft>
                <a:spcPts val="0"/>
              </a:spcAft>
              <a:buFont typeface="Wingdings 2"/>
              <a:buChar char=""/>
              <a:defRPr/>
            </a:pPr>
            <a:endParaRPr lang="en-IE" sz="1900" dirty="0">
              <a:latin typeface="Calibri" panose="020F0502020204030204" pitchFamily="34" charset="0"/>
              <a:cs typeface="Calibri" panose="020F0502020204030204" pitchFamily="34" charset="0"/>
            </a:endParaRPr>
          </a:p>
          <a:p>
            <a:pPr marL="640080" lvl="1" indent="-274320" eaLnBrk="1" fontAlgn="auto" hangingPunct="1">
              <a:lnSpc>
                <a:spcPct val="80000"/>
              </a:lnSpc>
              <a:spcAft>
                <a:spcPts val="0"/>
              </a:spcAft>
              <a:buFont typeface="Wingdings 2"/>
              <a:buChar char=""/>
              <a:defRPr/>
            </a:pPr>
            <a:r>
              <a:rPr lang="en-IE" sz="1900" dirty="0">
                <a:latin typeface="Calibri" panose="020F0502020204030204" pitchFamily="34" charset="0"/>
                <a:cs typeface="Calibri" panose="020F0502020204030204" pitchFamily="34" charset="0"/>
              </a:rPr>
              <a:t>(d) the citizen that counts is a </a:t>
            </a:r>
            <a:r>
              <a:rPr lang="en-IE" sz="1900" u="sng" dirty="0">
                <a:latin typeface="Calibri" panose="020F0502020204030204" pitchFamily="34" charset="0"/>
                <a:cs typeface="Calibri" panose="020F0502020204030204" pitchFamily="34" charset="0"/>
              </a:rPr>
              <a:t>public adult citizen </a:t>
            </a:r>
            <a:r>
              <a:rPr lang="en-IE" sz="1900" dirty="0">
                <a:latin typeface="Calibri" panose="020F0502020204030204" pitchFamily="34" charset="0"/>
                <a:cs typeface="Calibri" panose="020F0502020204030204" pitchFamily="34" charset="0"/>
              </a:rPr>
              <a:t>– the citizen who can enter into contract, especially political and economic contracts </a:t>
            </a:r>
            <a:r>
              <a:rPr lang="en-IE" sz="1900" i="1" dirty="0">
                <a:latin typeface="Calibri" panose="020F0502020204030204" pitchFamily="34" charset="0"/>
                <a:cs typeface="Calibri" panose="020F0502020204030204" pitchFamily="34" charset="0"/>
              </a:rPr>
              <a:t>(homo economicus </a:t>
            </a:r>
            <a:r>
              <a:rPr lang="en-IE" sz="1900" b="1" dirty="0">
                <a:latin typeface="Calibri" panose="020F0502020204030204" pitchFamily="34" charset="0"/>
                <a:cs typeface="Calibri" panose="020F0502020204030204" pitchFamily="34" charset="0"/>
              </a:rPr>
              <a:t>not</a:t>
            </a:r>
            <a:r>
              <a:rPr lang="en-IE" sz="1900" i="1" dirty="0">
                <a:latin typeface="Calibri" panose="020F0502020204030204" pitchFamily="34" charset="0"/>
                <a:cs typeface="Calibri" panose="020F0502020204030204" pitchFamily="34" charset="0"/>
              </a:rPr>
              <a:t> homines curans </a:t>
            </a:r>
            <a:r>
              <a:rPr lang="en-IE" sz="1900" dirty="0">
                <a:latin typeface="Calibri" panose="020F0502020204030204" pitchFamily="34" charset="0"/>
                <a:cs typeface="Calibri" panose="020F0502020204030204" pitchFamily="34" charset="0"/>
              </a:rPr>
              <a:t>– (critique by Tronto, 1993, 2017 and the French Canadian Monique Lanoix</a:t>
            </a:r>
            <a:r>
              <a:rPr lang="en-IE" sz="1900" dirty="0"/>
              <a:t>)</a:t>
            </a:r>
          </a:p>
          <a:p>
            <a:pPr marL="640080" lvl="1" indent="-274320" eaLnBrk="1" fontAlgn="auto" hangingPunct="1">
              <a:lnSpc>
                <a:spcPct val="80000"/>
              </a:lnSpc>
              <a:spcAft>
                <a:spcPts val="0"/>
              </a:spcAft>
              <a:buFont typeface="Wingdings 2"/>
              <a:buChar char=""/>
              <a:defRPr/>
            </a:pPr>
            <a:endParaRPr lang="en-IE" sz="1900" u="sng" dirty="0"/>
          </a:p>
          <a:p>
            <a:pPr marL="0" indent="0" eaLnBrk="1" fontAlgn="auto" hangingPunct="1">
              <a:lnSpc>
                <a:spcPct val="80000"/>
              </a:lnSpc>
              <a:spcAft>
                <a:spcPts val="0"/>
              </a:spcAft>
              <a:buFont typeface="Wingdings" panose="05000000000000000000" pitchFamily="2" charset="2"/>
              <a:buNone/>
              <a:defRPr/>
            </a:pPr>
            <a:endParaRPr lang="en-IE" dirty="0"/>
          </a:p>
        </p:txBody>
      </p:sp>
      <p:sp>
        <p:nvSpPr>
          <p:cNvPr id="90116" name="Slide Number Placeholder 5">
            <a:extLst>
              <a:ext uri="{FF2B5EF4-FFF2-40B4-BE49-F238E27FC236}">
                <a16:creationId xmlns:a16="http://schemas.microsoft.com/office/drawing/2014/main" id="{FAF701F9-6C47-4CC2-9931-81681498A331}"/>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1D4D62C-25F1-487F-B7D2-4ED0F335A0D5}" type="slidenum">
              <a:rPr lang="en-GB" altLang="en-US">
                <a:solidFill>
                  <a:srgbClr val="FFFFFF"/>
                </a:solidFill>
                <a:latin typeface="Perpetua" panose="02020502060401020303" pitchFamily="18" charset="0"/>
                <a:cs typeface="Arial" panose="020B0604020202020204" pitchFamily="34" charset="0"/>
              </a:rPr>
              <a:pPr/>
              <a:t>9</a:t>
            </a:fld>
            <a:endParaRPr lang="en-GB" altLang="en-US" dirty="0">
              <a:solidFill>
                <a:srgbClr val="FFFFFF"/>
              </a:solidFill>
              <a:latin typeface="Perpetua" panose="02020502060401020303" pitchFamily="18" charset="0"/>
              <a:cs typeface="Arial" panose="020B0604020202020204" pitchFamily="34" charset="0"/>
            </a:endParaRPr>
          </a:p>
        </p:txBody>
      </p:sp>
    </p:spTree>
    <p:extLst>
      <p:ext uri="{BB962C8B-B14F-4D97-AF65-F5344CB8AC3E}">
        <p14:creationId xmlns:p14="http://schemas.microsoft.com/office/powerpoint/2010/main" val="130701496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4_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1819</TotalTime>
  <Words>5127</Words>
  <Application>Microsoft Office PowerPoint</Application>
  <PresentationFormat>Widescreen</PresentationFormat>
  <Paragraphs>326</Paragraphs>
  <Slides>24</Slides>
  <Notes>15</Notes>
  <HiddenSlides>0</HiddenSlides>
  <MMClips>0</MMClips>
  <ScaleCrop>false</ScaleCrop>
  <HeadingPairs>
    <vt:vector size="6" baseType="variant">
      <vt:variant>
        <vt:lpstr>Fonts Used</vt:lpstr>
      </vt:variant>
      <vt:variant>
        <vt:i4>14</vt:i4>
      </vt:variant>
      <vt:variant>
        <vt:lpstr>Theme</vt:lpstr>
      </vt:variant>
      <vt:variant>
        <vt:i4>2</vt:i4>
      </vt:variant>
      <vt:variant>
        <vt:lpstr>Slide Titles</vt:lpstr>
      </vt:variant>
      <vt:variant>
        <vt:i4>24</vt:i4>
      </vt:variant>
    </vt:vector>
  </HeadingPairs>
  <TitlesOfParts>
    <vt:vector size="40" baseType="lpstr">
      <vt:lpstr>Arial</vt:lpstr>
      <vt:lpstr>Calibri</vt:lpstr>
      <vt:lpstr>Calibri Light</vt:lpstr>
      <vt:lpstr>Century Gothic</vt:lpstr>
      <vt:lpstr>Century Schoolbook</vt:lpstr>
      <vt:lpstr>Franklin Gothic Book</vt:lpstr>
      <vt:lpstr>Garamond</vt:lpstr>
      <vt:lpstr>GuardianSans</vt:lpstr>
      <vt:lpstr>Perpetua</vt:lpstr>
      <vt:lpstr>Times New Roman</vt:lpstr>
      <vt:lpstr>Verdana</vt:lpstr>
      <vt:lpstr>Wingdings</vt:lpstr>
      <vt:lpstr>Wingdings 2</vt:lpstr>
      <vt:lpstr>Wingdings 3</vt:lpstr>
      <vt:lpstr>Wisp</vt:lpstr>
      <vt:lpstr>4_Edge</vt:lpstr>
      <vt:lpstr> Care and Capitalism: Why Affective Justice Matters for Social Justice and for Politics </vt:lpstr>
      <vt:lpstr>Core themes</vt:lpstr>
      <vt:lpstr>Dominant narratives on social justice in Political Theory and how these relate to affective-relational justices</vt:lpstr>
      <vt:lpstr>Systems  where    Dimensions of Inequality:  Inequality can be generated +  where it is first manifested main traditions focusing on these</vt:lpstr>
      <vt:lpstr>The Intersectionality of injustice – generative sites of injustice vary across adapted from Equality: From Theory to Action (2004), Baker, Lynch et al. and Lynch et al (2009) Affective Equality: Love, Care and Injustice</vt:lpstr>
      <vt:lpstr>Affective Relations (adapted from Lynch, 2007, The Sociological Review)</vt:lpstr>
      <vt:lpstr>Affective relations – operate along a continuum from profound Love, Care and Solidarity are to Neglect and Abuse</vt:lpstr>
      <vt:lpstr>Ontological Assumptions in Dominant Theories of Justice: Challenging these </vt:lpstr>
      <vt:lpstr>Care Critiques of dominant ontological assumptions in social sciences and politics</vt:lpstr>
      <vt:lpstr>Why Relational Justice - love, care and solidarity- are political matters</vt:lpstr>
      <vt:lpstr>Humans are relational and moral as well as self-interested</vt:lpstr>
      <vt:lpstr>Why Capitalism Matters for Politics and Society</vt:lpstr>
      <vt:lpstr>Care Vs Capitalism</vt:lpstr>
      <vt:lpstr>Neo-liberalism is the governing ideology of our time: it is premised on a market capitalist view of citizenship</vt:lpstr>
      <vt:lpstr>The Power of Globalised and Financialised Capitalism</vt:lpstr>
      <vt:lpstr>An example of rising inequality: Change in net wealth in Europe 2014-2016</vt:lpstr>
      <vt:lpstr>Rising Poverty leads to the Rise of Debtfare States*– Indebtedness as a way of living * S. Soderberg 2014 (Debtfare and the Poverty Industry)</vt:lpstr>
      <vt:lpstr>Poor incorporated into society through Debt (credit)</vt:lpstr>
      <vt:lpstr>Outcome of neoliberalism: Privatisation and Commercialisation of public goods</vt:lpstr>
      <vt:lpstr>Ideological success of neoliberal capitalism</vt:lpstr>
      <vt:lpstr>The logics of love, care and solidarity contradicts Market and Capitalist Logic</vt:lpstr>
      <vt:lpstr>Care and the Internal Contradictions of Capitalism</vt:lpstr>
      <vt:lpstr>Care Consciousness (Crean 2018)</vt:lpstr>
      <vt:lpstr>Care as a site of new politics for a more inclusive world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for a new Politics: While Affective Justice Matters as a Site of Resistance to Neoliberal Capitalism</dc:title>
  <dc:creator>Kathleen Lynch</dc:creator>
  <cp:lastModifiedBy>itadmin</cp:lastModifiedBy>
  <cp:revision>14</cp:revision>
  <dcterms:created xsi:type="dcterms:W3CDTF">2020-08-13T08:52:02Z</dcterms:created>
  <dcterms:modified xsi:type="dcterms:W3CDTF">2020-11-18T11:43:07Z</dcterms:modified>
</cp:coreProperties>
</file>